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74" r:id="rId2"/>
    <p:sldId id="268" r:id="rId3"/>
    <p:sldId id="257" r:id="rId4"/>
    <p:sldId id="259" r:id="rId5"/>
    <p:sldId id="262" r:id="rId6"/>
    <p:sldId id="271" r:id="rId7"/>
    <p:sldId id="272" r:id="rId8"/>
    <p:sldId id="258" r:id="rId9"/>
    <p:sldId id="273" r:id="rId10"/>
    <p:sldId id="261" r:id="rId11"/>
    <p:sldId id="270" r:id="rId12"/>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p:cViewPr varScale="1">
        <p:scale>
          <a:sx n="89" d="100"/>
          <a:sy n="89" d="100"/>
        </p:scale>
        <p:origin x="466"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1524000" y="1122363"/>
            <a:ext cx="9144000" cy="2387600"/>
          </a:xfrm>
        </p:spPr>
        <p:txBody>
          <a:bodyPr anchor="b"/>
          <a:lstStyle>
            <a:lvl1pPr algn="ctr">
              <a:defRPr sz="6000"/>
            </a:lvl1pPr>
          </a:lstStyle>
          <a:p>
            <a:r>
              <a:rPr lang="ru-RU" smtClean="0"/>
              <a:t>Образец заголовка</a:t>
            </a:r>
            <a:endParaRPr lang="ru-RU"/>
          </a:p>
        </p:txBody>
      </p:sp>
      <p:sp>
        <p:nvSpPr>
          <p:cNvPr id="3" name="Подзаголовок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smtClean="0"/>
              <a:t>Образец подзаголовка</a:t>
            </a:r>
            <a:endParaRPr lang="ru-RU"/>
          </a:p>
        </p:txBody>
      </p:sp>
      <p:sp>
        <p:nvSpPr>
          <p:cNvPr id="4" name="Дата 3"/>
          <p:cNvSpPr>
            <a:spLocks noGrp="1"/>
          </p:cNvSpPr>
          <p:nvPr>
            <p:ph type="dt" sz="half" idx="10"/>
          </p:nvPr>
        </p:nvSpPr>
        <p:spPr/>
        <p:txBody>
          <a:bodyPr/>
          <a:lstStyle/>
          <a:p>
            <a:fld id="{BC09F601-10B6-4FEC-80E5-DE6BAE6CDDF4}" type="datetimeFigureOut">
              <a:rPr lang="ru-RU" smtClean="0"/>
              <a:t>14.01.2023</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018E25B2-A59C-4085-9994-7892644AB0A5}" type="slidenum">
              <a:rPr lang="ru-RU" smtClean="0"/>
              <a:t>‹#›</a:t>
            </a:fld>
            <a:endParaRPr lang="ru-RU"/>
          </a:p>
        </p:txBody>
      </p:sp>
    </p:spTree>
    <p:extLst>
      <p:ext uri="{BB962C8B-B14F-4D97-AF65-F5344CB8AC3E}">
        <p14:creationId xmlns:p14="http://schemas.microsoft.com/office/powerpoint/2010/main" val="24267980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Вертикальный текст 2"/>
          <p:cNvSpPr>
            <a:spLocks noGrp="1"/>
          </p:cNvSpPr>
          <p:nvPr>
            <p:ph type="body" orient="vert" idx="1"/>
          </p:nvPr>
        </p:nvSpPr>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10"/>
          </p:nvPr>
        </p:nvSpPr>
        <p:spPr/>
        <p:txBody>
          <a:bodyPr/>
          <a:lstStyle/>
          <a:p>
            <a:fld id="{BC09F601-10B6-4FEC-80E5-DE6BAE6CDDF4}" type="datetimeFigureOut">
              <a:rPr lang="ru-RU" smtClean="0"/>
              <a:t>14.01.2023</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018E25B2-A59C-4085-9994-7892644AB0A5}" type="slidenum">
              <a:rPr lang="ru-RU" smtClean="0"/>
              <a:t>‹#›</a:t>
            </a:fld>
            <a:endParaRPr lang="ru-RU"/>
          </a:p>
        </p:txBody>
      </p:sp>
    </p:spTree>
    <p:extLst>
      <p:ext uri="{BB962C8B-B14F-4D97-AF65-F5344CB8AC3E}">
        <p14:creationId xmlns:p14="http://schemas.microsoft.com/office/powerpoint/2010/main" val="38002438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8724900" y="365125"/>
            <a:ext cx="2628900" cy="5811838"/>
          </a:xfrm>
        </p:spPr>
        <p:txBody>
          <a:bodyPr vert="eaVert"/>
          <a:lstStyle/>
          <a:p>
            <a:r>
              <a:rPr lang="ru-RU" smtClean="0"/>
              <a:t>Образец заголовка</a:t>
            </a:r>
            <a:endParaRPr lang="ru-RU"/>
          </a:p>
        </p:txBody>
      </p:sp>
      <p:sp>
        <p:nvSpPr>
          <p:cNvPr id="3" name="Вертикальный текст 2"/>
          <p:cNvSpPr>
            <a:spLocks noGrp="1"/>
          </p:cNvSpPr>
          <p:nvPr>
            <p:ph type="body" orient="vert" idx="1"/>
          </p:nvPr>
        </p:nvSpPr>
        <p:spPr>
          <a:xfrm>
            <a:off x="838200" y="365125"/>
            <a:ext cx="7734300" cy="5811838"/>
          </a:xfrm>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10"/>
          </p:nvPr>
        </p:nvSpPr>
        <p:spPr/>
        <p:txBody>
          <a:bodyPr/>
          <a:lstStyle/>
          <a:p>
            <a:fld id="{BC09F601-10B6-4FEC-80E5-DE6BAE6CDDF4}" type="datetimeFigureOut">
              <a:rPr lang="ru-RU" smtClean="0"/>
              <a:t>14.01.2023</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018E25B2-A59C-4085-9994-7892644AB0A5}" type="slidenum">
              <a:rPr lang="ru-RU" smtClean="0"/>
              <a:t>‹#›</a:t>
            </a:fld>
            <a:endParaRPr lang="ru-RU"/>
          </a:p>
        </p:txBody>
      </p:sp>
    </p:spTree>
    <p:extLst>
      <p:ext uri="{BB962C8B-B14F-4D97-AF65-F5344CB8AC3E}">
        <p14:creationId xmlns:p14="http://schemas.microsoft.com/office/powerpoint/2010/main" val="9786133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Объект 2"/>
          <p:cNvSpPr>
            <a:spLocks noGrp="1"/>
          </p:cNvSpPr>
          <p:nvPr>
            <p:ph idx="1"/>
          </p:nvPr>
        </p:nvSpPr>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10"/>
          </p:nvPr>
        </p:nvSpPr>
        <p:spPr/>
        <p:txBody>
          <a:bodyPr/>
          <a:lstStyle/>
          <a:p>
            <a:fld id="{BC09F601-10B6-4FEC-80E5-DE6BAE6CDDF4}" type="datetimeFigureOut">
              <a:rPr lang="ru-RU" smtClean="0"/>
              <a:t>14.01.2023</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018E25B2-A59C-4085-9994-7892644AB0A5}" type="slidenum">
              <a:rPr lang="ru-RU" smtClean="0"/>
              <a:t>‹#›</a:t>
            </a:fld>
            <a:endParaRPr lang="ru-RU"/>
          </a:p>
        </p:txBody>
      </p:sp>
    </p:spTree>
    <p:extLst>
      <p:ext uri="{BB962C8B-B14F-4D97-AF65-F5344CB8AC3E}">
        <p14:creationId xmlns:p14="http://schemas.microsoft.com/office/powerpoint/2010/main" val="35507602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1850" y="1709738"/>
            <a:ext cx="10515600" cy="2852737"/>
          </a:xfrm>
        </p:spPr>
        <p:txBody>
          <a:bodyPr anchor="b"/>
          <a:lstStyle>
            <a:lvl1pPr>
              <a:defRPr sz="6000"/>
            </a:lvl1pPr>
          </a:lstStyle>
          <a:p>
            <a:r>
              <a:rPr lang="ru-RU" smtClean="0"/>
              <a:t>Образец заголовка</a:t>
            </a:r>
            <a:endParaRPr lang="ru-RU"/>
          </a:p>
        </p:txBody>
      </p:sp>
      <p:sp>
        <p:nvSpPr>
          <p:cNvPr id="3" name="Текст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smtClean="0"/>
              <a:t>Образец текста</a:t>
            </a:r>
          </a:p>
        </p:txBody>
      </p:sp>
      <p:sp>
        <p:nvSpPr>
          <p:cNvPr id="4" name="Дата 3"/>
          <p:cNvSpPr>
            <a:spLocks noGrp="1"/>
          </p:cNvSpPr>
          <p:nvPr>
            <p:ph type="dt" sz="half" idx="10"/>
          </p:nvPr>
        </p:nvSpPr>
        <p:spPr/>
        <p:txBody>
          <a:bodyPr/>
          <a:lstStyle/>
          <a:p>
            <a:fld id="{BC09F601-10B6-4FEC-80E5-DE6BAE6CDDF4}" type="datetimeFigureOut">
              <a:rPr lang="ru-RU" smtClean="0"/>
              <a:t>14.01.2023</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018E25B2-A59C-4085-9994-7892644AB0A5}" type="slidenum">
              <a:rPr lang="ru-RU" smtClean="0"/>
              <a:t>‹#›</a:t>
            </a:fld>
            <a:endParaRPr lang="ru-RU"/>
          </a:p>
        </p:txBody>
      </p:sp>
    </p:spTree>
    <p:extLst>
      <p:ext uri="{BB962C8B-B14F-4D97-AF65-F5344CB8AC3E}">
        <p14:creationId xmlns:p14="http://schemas.microsoft.com/office/powerpoint/2010/main" val="31216051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Объект 2"/>
          <p:cNvSpPr>
            <a:spLocks noGrp="1"/>
          </p:cNvSpPr>
          <p:nvPr>
            <p:ph sz="half" idx="1"/>
          </p:nvPr>
        </p:nvSpPr>
        <p:spPr>
          <a:xfrm>
            <a:off x="838200" y="1825625"/>
            <a:ext cx="5181600" cy="4351338"/>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Объект 3"/>
          <p:cNvSpPr>
            <a:spLocks noGrp="1"/>
          </p:cNvSpPr>
          <p:nvPr>
            <p:ph sz="half" idx="2"/>
          </p:nvPr>
        </p:nvSpPr>
        <p:spPr>
          <a:xfrm>
            <a:off x="6172200" y="1825625"/>
            <a:ext cx="5181600" cy="4351338"/>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5" name="Дата 4"/>
          <p:cNvSpPr>
            <a:spLocks noGrp="1"/>
          </p:cNvSpPr>
          <p:nvPr>
            <p:ph type="dt" sz="half" idx="10"/>
          </p:nvPr>
        </p:nvSpPr>
        <p:spPr/>
        <p:txBody>
          <a:bodyPr/>
          <a:lstStyle/>
          <a:p>
            <a:fld id="{BC09F601-10B6-4FEC-80E5-DE6BAE6CDDF4}" type="datetimeFigureOut">
              <a:rPr lang="ru-RU" smtClean="0"/>
              <a:t>14.01.2023</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018E25B2-A59C-4085-9994-7892644AB0A5}" type="slidenum">
              <a:rPr lang="ru-RU" smtClean="0"/>
              <a:t>‹#›</a:t>
            </a:fld>
            <a:endParaRPr lang="ru-RU"/>
          </a:p>
        </p:txBody>
      </p:sp>
    </p:spTree>
    <p:extLst>
      <p:ext uri="{BB962C8B-B14F-4D97-AF65-F5344CB8AC3E}">
        <p14:creationId xmlns:p14="http://schemas.microsoft.com/office/powerpoint/2010/main" val="28062086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9788" y="365125"/>
            <a:ext cx="10515600" cy="1325563"/>
          </a:xfrm>
        </p:spPr>
        <p:txBody>
          <a:bodyPr/>
          <a:lstStyle/>
          <a:p>
            <a:r>
              <a:rPr lang="ru-RU" smtClean="0"/>
              <a:t>Образец заголовка</a:t>
            </a:r>
            <a:endParaRPr lang="ru-RU"/>
          </a:p>
        </p:txBody>
      </p:sp>
      <p:sp>
        <p:nvSpPr>
          <p:cNvPr id="3" name="Текст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4" name="Объект 3"/>
          <p:cNvSpPr>
            <a:spLocks noGrp="1"/>
          </p:cNvSpPr>
          <p:nvPr>
            <p:ph sz="half" idx="2"/>
          </p:nvPr>
        </p:nvSpPr>
        <p:spPr>
          <a:xfrm>
            <a:off x="839788" y="2505075"/>
            <a:ext cx="5157787" cy="3684588"/>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5" name="Текст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6" name="Объект 5"/>
          <p:cNvSpPr>
            <a:spLocks noGrp="1"/>
          </p:cNvSpPr>
          <p:nvPr>
            <p:ph sz="quarter" idx="4"/>
          </p:nvPr>
        </p:nvSpPr>
        <p:spPr>
          <a:xfrm>
            <a:off x="6172200" y="2505075"/>
            <a:ext cx="5183188" cy="3684588"/>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7" name="Дата 6"/>
          <p:cNvSpPr>
            <a:spLocks noGrp="1"/>
          </p:cNvSpPr>
          <p:nvPr>
            <p:ph type="dt" sz="half" idx="10"/>
          </p:nvPr>
        </p:nvSpPr>
        <p:spPr/>
        <p:txBody>
          <a:bodyPr/>
          <a:lstStyle/>
          <a:p>
            <a:fld id="{BC09F601-10B6-4FEC-80E5-DE6BAE6CDDF4}" type="datetimeFigureOut">
              <a:rPr lang="ru-RU" smtClean="0"/>
              <a:t>14.01.2023</a:t>
            </a:fld>
            <a:endParaRPr lang="ru-RU"/>
          </a:p>
        </p:txBody>
      </p:sp>
      <p:sp>
        <p:nvSpPr>
          <p:cNvPr id="8" name="Нижний колонтитул 7"/>
          <p:cNvSpPr>
            <a:spLocks noGrp="1"/>
          </p:cNvSpPr>
          <p:nvPr>
            <p:ph type="ftr" sz="quarter" idx="11"/>
          </p:nvPr>
        </p:nvSpPr>
        <p:spPr/>
        <p:txBody>
          <a:bodyPr/>
          <a:lstStyle/>
          <a:p>
            <a:endParaRPr lang="ru-RU"/>
          </a:p>
        </p:txBody>
      </p:sp>
      <p:sp>
        <p:nvSpPr>
          <p:cNvPr id="9" name="Номер слайда 8"/>
          <p:cNvSpPr>
            <a:spLocks noGrp="1"/>
          </p:cNvSpPr>
          <p:nvPr>
            <p:ph type="sldNum" sz="quarter" idx="12"/>
          </p:nvPr>
        </p:nvSpPr>
        <p:spPr/>
        <p:txBody>
          <a:bodyPr/>
          <a:lstStyle/>
          <a:p>
            <a:fld id="{018E25B2-A59C-4085-9994-7892644AB0A5}" type="slidenum">
              <a:rPr lang="ru-RU" smtClean="0"/>
              <a:t>‹#›</a:t>
            </a:fld>
            <a:endParaRPr lang="ru-RU"/>
          </a:p>
        </p:txBody>
      </p:sp>
    </p:spTree>
    <p:extLst>
      <p:ext uri="{BB962C8B-B14F-4D97-AF65-F5344CB8AC3E}">
        <p14:creationId xmlns:p14="http://schemas.microsoft.com/office/powerpoint/2010/main" val="1972258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Дата 2"/>
          <p:cNvSpPr>
            <a:spLocks noGrp="1"/>
          </p:cNvSpPr>
          <p:nvPr>
            <p:ph type="dt" sz="half" idx="10"/>
          </p:nvPr>
        </p:nvSpPr>
        <p:spPr/>
        <p:txBody>
          <a:bodyPr/>
          <a:lstStyle/>
          <a:p>
            <a:fld id="{BC09F601-10B6-4FEC-80E5-DE6BAE6CDDF4}" type="datetimeFigureOut">
              <a:rPr lang="ru-RU" smtClean="0"/>
              <a:t>14.01.2023</a:t>
            </a:fld>
            <a:endParaRPr lang="ru-RU"/>
          </a:p>
        </p:txBody>
      </p:sp>
      <p:sp>
        <p:nvSpPr>
          <p:cNvPr id="4" name="Нижний колонтитул 3"/>
          <p:cNvSpPr>
            <a:spLocks noGrp="1"/>
          </p:cNvSpPr>
          <p:nvPr>
            <p:ph type="ftr" sz="quarter" idx="11"/>
          </p:nvPr>
        </p:nvSpPr>
        <p:spPr/>
        <p:txBody>
          <a:bodyPr/>
          <a:lstStyle/>
          <a:p>
            <a:endParaRPr lang="ru-RU"/>
          </a:p>
        </p:txBody>
      </p:sp>
      <p:sp>
        <p:nvSpPr>
          <p:cNvPr id="5" name="Номер слайда 4"/>
          <p:cNvSpPr>
            <a:spLocks noGrp="1"/>
          </p:cNvSpPr>
          <p:nvPr>
            <p:ph type="sldNum" sz="quarter" idx="12"/>
          </p:nvPr>
        </p:nvSpPr>
        <p:spPr/>
        <p:txBody>
          <a:bodyPr/>
          <a:lstStyle/>
          <a:p>
            <a:fld id="{018E25B2-A59C-4085-9994-7892644AB0A5}" type="slidenum">
              <a:rPr lang="ru-RU" smtClean="0"/>
              <a:t>‹#›</a:t>
            </a:fld>
            <a:endParaRPr lang="ru-RU"/>
          </a:p>
        </p:txBody>
      </p:sp>
    </p:spTree>
    <p:extLst>
      <p:ext uri="{BB962C8B-B14F-4D97-AF65-F5344CB8AC3E}">
        <p14:creationId xmlns:p14="http://schemas.microsoft.com/office/powerpoint/2010/main" val="31292698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p:cNvSpPr>
            <a:spLocks noGrp="1"/>
          </p:cNvSpPr>
          <p:nvPr>
            <p:ph type="dt" sz="half" idx="10"/>
          </p:nvPr>
        </p:nvSpPr>
        <p:spPr/>
        <p:txBody>
          <a:bodyPr/>
          <a:lstStyle/>
          <a:p>
            <a:fld id="{BC09F601-10B6-4FEC-80E5-DE6BAE6CDDF4}" type="datetimeFigureOut">
              <a:rPr lang="ru-RU" smtClean="0"/>
              <a:t>14.01.2023</a:t>
            </a:fld>
            <a:endParaRPr lang="ru-RU"/>
          </a:p>
        </p:txBody>
      </p:sp>
      <p:sp>
        <p:nvSpPr>
          <p:cNvPr id="3" name="Нижний колонтитул 2"/>
          <p:cNvSpPr>
            <a:spLocks noGrp="1"/>
          </p:cNvSpPr>
          <p:nvPr>
            <p:ph type="ftr" sz="quarter" idx="11"/>
          </p:nvPr>
        </p:nvSpPr>
        <p:spPr/>
        <p:txBody>
          <a:bodyPr/>
          <a:lstStyle/>
          <a:p>
            <a:endParaRPr lang="ru-RU"/>
          </a:p>
        </p:txBody>
      </p:sp>
      <p:sp>
        <p:nvSpPr>
          <p:cNvPr id="4" name="Номер слайда 3"/>
          <p:cNvSpPr>
            <a:spLocks noGrp="1"/>
          </p:cNvSpPr>
          <p:nvPr>
            <p:ph type="sldNum" sz="quarter" idx="12"/>
          </p:nvPr>
        </p:nvSpPr>
        <p:spPr/>
        <p:txBody>
          <a:bodyPr/>
          <a:lstStyle/>
          <a:p>
            <a:fld id="{018E25B2-A59C-4085-9994-7892644AB0A5}" type="slidenum">
              <a:rPr lang="ru-RU" smtClean="0"/>
              <a:t>‹#›</a:t>
            </a:fld>
            <a:endParaRPr lang="ru-RU"/>
          </a:p>
        </p:txBody>
      </p:sp>
    </p:spTree>
    <p:extLst>
      <p:ext uri="{BB962C8B-B14F-4D97-AF65-F5344CB8AC3E}">
        <p14:creationId xmlns:p14="http://schemas.microsoft.com/office/powerpoint/2010/main" val="6139225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9788" y="457200"/>
            <a:ext cx="3932237" cy="1600200"/>
          </a:xfrm>
        </p:spPr>
        <p:txBody>
          <a:bodyPr anchor="b"/>
          <a:lstStyle>
            <a:lvl1pPr>
              <a:defRPr sz="3200"/>
            </a:lvl1pPr>
          </a:lstStyle>
          <a:p>
            <a:r>
              <a:rPr lang="ru-RU" smtClean="0"/>
              <a:t>Образец заголовка</a:t>
            </a:r>
            <a:endParaRPr lang="ru-RU"/>
          </a:p>
        </p:txBody>
      </p:sp>
      <p:sp>
        <p:nvSpPr>
          <p:cNvPr id="3" name="Объект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Текст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smtClean="0"/>
              <a:t>Образец текста</a:t>
            </a:r>
          </a:p>
        </p:txBody>
      </p:sp>
      <p:sp>
        <p:nvSpPr>
          <p:cNvPr id="5" name="Дата 4"/>
          <p:cNvSpPr>
            <a:spLocks noGrp="1"/>
          </p:cNvSpPr>
          <p:nvPr>
            <p:ph type="dt" sz="half" idx="10"/>
          </p:nvPr>
        </p:nvSpPr>
        <p:spPr/>
        <p:txBody>
          <a:bodyPr/>
          <a:lstStyle/>
          <a:p>
            <a:fld id="{BC09F601-10B6-4FEC-80E5-DE6BAE6CDDF4}" type="datetimeFigureOut">
              <a:rPr lang="ru-RU" smtClean="0"/>
              <a:t>14.01.2023</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018E25B2-A59C-4085-9994-7892644AB0A5}" type="slidenum">
              <a:rPr lang="ru-RU" smtClean="0"/>
              <a:t>‹#›</a:t>
            </a:fld>
            <a:endParaRPr lang="ru-RU"/>
          </a:p>
        </p:txBody>
      </p:sp>
    </p:spTree>
    <p:extLst>
      <p:ext uri="{BB962C8B-B14F-4D97-AF65-F5344CB8AC3E}">
        <p14:creationId xmlns:p14="http://schemas.microsoft.com/office/powerpoint/2010/main" val="26491842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9788" y="457200"/>
            <a:ext cx="3932237" cy="1600200"/>
          </a:xfrm>
        </p:spPr>
        <p:txBody>
          <a:bodyPr anchor="b"/>
          <a:lstStyle>
            <a:lvl1pPr>
              <a:defRPr sz="3200"/>
            </a:lvl1pPr>
          </a:lstStyle>
          <a:p>
            <a:r>
              <a:rPr lang="ru-RU" smtClean="0"/>
              <a:t>Образец заголовка</a:t>
            </a:r>
            <a:endParaRPr lang="ru-RU"/>
          </a:p>
        </p:txBody>
      </p:sp>
      <p:sp>
        <p:nvSpPr>
          <p:cNvPr id="3" name="Рисунок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Текст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smtClean="0"/>
              <a:t>Образец текста</a:t>
            </a:r>
          </a:p>
        </p:txBody>
      </p:sp>
      <p:sp>
        <p:nvSpPr>
          <p:cNvPr id="5" name="Дата 4"/>
          <p:cNvSpPr>
            <a:spLocks noGrp="1"/>
          </p:cNvSpPr>
          <p:nvPr>
            <p:ph type="dt" sz="half" idx="10"/>
          </p:nvPr>
        </p:nvSpPr>
        <p:spPr/>
        <p:txBody>
          <a:bodyPr/>
          <a:lstStyle/>
          <a:p>
            <a:fld id="{BC09F601-10B6-4FEC-80E5-DE6BAE6CDDF4}" type="datetimeFigureOut">
              <a:rPr lang="ru-RU" smtClean="0"/>
              <a:t>14.01.2023</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018E25B2-A59C-4085-9994-7892644AB0A5}" type="slidenum">
              <a:rPr lang="ru-RU" smtClean="0"/>
              <a:t>‹#›</a:t>
            </a:fld>
            <a:endParaRPr lang="ru-RU"/>
          </a:p>
        </p:txBody>
      </p:sp>
    </p:spTree>
    <p:extLst>
      <p:ext uri="{BB962C8B-B14F-4D97-AF65-F5344CB8AC3E}">
        <p14:creationId xmlns:p14="http://schemas.microsoft.com/office/powerpoint/2010/main" val="6907868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smtClean="0"/>
              <a:t>Образец заголовка</a:t>
            </a:r>
            <a:endParaRPr lang="ru-RU"/>
          </a:p>
        </p:txBody>
      </p:sp>
      <p:sp>
        <p:nvSpPr>
          <p:cNvPr id="3" name="Текст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C09F601-10B6-4FEC-80E5-DE6BAE6CDDF4}" type="datetimeFigureOut">
              <a:rPr lang="ru-RU" smtClean="0"/>
              <a:t>14.01.2023</a:t>
            </a:fld>
            <a:endParaRPr lang="ru-RU"/>
          </a:p>
        </p:txBody>
      </p:sp>
      <p:sp>
        <p:nvSpPr>
          <p:cNvPr id="5" name="Нижний колонтитул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Номер слайда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18E25B2-A59C-4085-9994-7892644AB0A5}" type="slidenum">
              <a:rPr lang="ru-RU" smtClean="0"/>
              <a:t>‹#›</a:t>
            </a:fld>
            <a:endParaRPr lang="ru-RU"/>
          </a:p>
        </p:txBody>
      </p:sp>
    </p:spTree>
    <p:extLst>
      <p:ext uri="{BB962C8B-B14F-4D97-AF65-F5344CB8AC3E}">
        <p14:creationId xmlns:p14="http://schemas.microsoft.com/office/powerpoint/2010/main" val="125378783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4.gif"/><Relationship Id="rId2" Type="http://schemas.openxmlformats.org/officeDocument/2006/relationships/image" Target="../media/image23.jpe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8" Type="http://schemas.openxmlformats.org/officeDocument/2006/relationships/hyperlink" Target="https://en.wikipedia.org/wiki/Roche_lobe" TargetMode="External"/><Relationship Id="rId3" Type="http://schemas.openxmlformats.org/officeDocument/2006/relationships/hyperlink" Target="https://iopscience.iop.org/article/10.1086/133361/pdf" TargetMode="External"/><Relationship Id="rId7" Type="http://schemas.openxmlformats.org/officeDocument/2006/relationships/hyperlink" Target="https://en.wikipedia.org/wiki/Roche_limit" TargetMode="External"/><Relationship Id="rId2" Type="http://schemas.openxmlformats.org/officeDocument/2006/relationships/hyperlink" Target="https://en.wikipedia.org/wiki/Lagrange_point" TargetMode="External"/><Relationship Id="rId1" Type="http://schemas.openxmlformats.org/officeDocument/2006/relationships/slideLayout" Target="../slideLayouts/slideLayout1.xml"/><Relationship Id="rId6" Type="http://schemas.openxmlformats.org/officeDocument/2006/relationships/hyperlink" Target="https://hemel.waarnemen.com/Informatie/Sterren/hoofdstuk6.html#mtr" TargetMode="External"/><Relationship Id="rId5" Type="http://schemas.openxmlformats.org/officeDocument/2006/relationships/hyperlink" Target="http://www.astronet.ru/db/msg/1188342" TargetMode="External"/><Relationship Id="rId4" Type="http://schemas.openxmlformats.org/officeDocument/2006/relationships/hyperlink" Target="http://www.astronet.ru/db/msg/1188549" TargetMode="External"/><Relationship Id="rId9" Type="http://schemas.openxmlformats.org/officeDocument/2006/relationships/hyperlink" Target="https://en.wikipedia.org/wiki/Hill_sphere"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image" Target="../media/image10.gif"/><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xml"/><Relationship Id="rId5" Type="http://schemas.openxmlformats.org/officeDocument/2006/relationships/image" Target="../media/image18.png"/><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image" Target="../media/image19.gif"/><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1524000" y="908720"/>
            <a:ext cx="9144000" cy="2025179"/>
          </a:xfrm>
        </p:spPr>
        <p:txBody>
          <a:bodyPr>
            <a:normAutofit/>
          </a:bodyPr>
          <a:lstStyle/>
          <a:p>
            <a:r>
              <a:rPr lang="ru-RU" dirty="0" smtClean="0"/>
              <a:t>Вопрос по выбору</a:t>
            </a:r>
            <a:r>
              <a:rPr lang="en-US" dirty="0" smtClean="0"/>
              <a:t/>
            </a:r>
            <a:br>
              <a:rPr lang="en-US" dirty="0" smtClean="0"/>
            </a:br>
            <a:r>
              <a:rPr lang="ru-RU" dirty="0" smtClean="0"/>
              <a:t>Полость Роша</a:t>
            </a:r>
            <a:endParaRPr lang="ru-RU" dirty="0"/>
          </a:p>
        </p:txBody>
      </p:sp>
      <p:sp>
        <p:nvSpPr>
          <p:cNvPr id="3" name="Подзаголовок 2"/>
          <p:cNvSpPr>
            <a:spLocks noGrp="1"/>
          </p:cNvSpPr>
          <p:nvPr>
            <p:ph type="subTitle" idx="1"/>
          </p:nvPr>
        </p:nvSpPr>
        <p:spPr>
          <a:xfrm>
            <a:off x="1524000" y="5174955"/>
            <a:ext cx="9144000" cy="1655762"/>
          </a:xfrm>
        </p:spPr>
        <p:txBody>
          <a:bodyPr/>
          <a:lstStyle/>
          <a:p>
            <a:r>
              <a:rPr lang="ru-RU" dirty="0" smtClean="0"/>
              <a:t>Жданов Елисей</a:t>
            </a:r>
            <a:r>
              <a:rPr lang="en-US" dirty="0" smtClean="0"/>
              <a:t>;</a:t>
            </a:r>
            <a:r>
              <a:rPr lang="ru-RU" dirty="0" smtClean="0"/>
              <a:t> Б01-205</a:t>
            </a:r>
          </a:p>
          <a:p>
            <a:r>
              <a:rPr lang="ru-RU" dirty="0" smtClean="0"/>
              <a:t>МФТИ 2023</a:t>
            </a:r>
            <a:endParaRPr lang="ru-RU" dirty="0"/>
          </a:p>
        </p:txBody>
      </p:sp>
    </p:spTree>
    <p:extLst>
      <p:ext uri="{BB962C8B-B14F-4D97-AF65-F5344CB8AC3E}">
        <p14:creationId xmlns:p14="http://schemas.microsoft.com/office/powerpoint/2010/main" val="387913243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0" y="-1"/>
            <a:ext cx="12192000" cy="1556793"/>
          </a:xfrm>
        </p:spPr>
        <p:txBody>
          <a:bodyPr>
            <a:normAutofit fontScale="90000"/>
          </a:bodyPr>
          <a:lstStyle/>
          <a:p>
            <a:r>
              <a:rPr lang="ru-RU" dirty="0" smtClean="0"/>
              <a:t>Полость Роша в двойных звездных системах</a:t>
            </a:r>
            <a:endParaRPr lang="ru-RU" dirty="0"/>
          </a:p>
        </p:txBody>
      </p:sp>
      <p:sp>
        <p:nvSpPr>
          <p:cNvPr id="3" name="Подзаголовок 2"/>
          <p:cNvSpPr>
            <a:spLocks noGrp="1"/>
          </p:cNvSpPr>
          <p:nvPr>
            <p:ph type="subTitle" idx="1"/>
          </p:nvPr>
        </p:nvSpPr>
        <p:spPr>
          <a:xfrm>
            <a:off x="0" y="1556792"/>
            <a:ext cx="7545638" cy="5301208"/>
          </a:xfrm>
        </p:spPr>
        <p:txBody>
          <a:bodyPr>
            <a:normAutofit fontScale="55000" lnSpcReduction="20000"/>
          </a:bodyPr>
          <a:lstStyle/>
          <a:p>
            <a:r>
              <a:rPr lang="ru-RU" dirty="0" smtClean="0"/>
              <a:t>Пожалуй, самое важное значение полость Роша имеет в эволюции тесных двойных звездных систем.</a:t>
            </a:r>
          </a:p>
          <a:p>
            <a:r>
              <a:rPr lang="ru-RU" dirty="0" smtClean="0"/>
              <a:t>Когда поверхность звезды на завершающих этапах эволюции </a:t>
            </a:r>
            <a:r>
              <a:rPr lang="ru-RU" dirty="0"/>
              <a:t>выходит за пределы полости Роша</a:t>
            </a:r>
            <a:r>
              <a:rPr lang="ru-RU" dirty="0" smtClean="0"/>
              <a:t>, </a:t>
            </a:r>
            <a:r>
              <a:rPr lang="ru-RU" dirty="0"/>
              <a:t>материал, находящийся за пределами полости Роша, </a:t>
            </a:r>
            <a:r>
              <a:rPr lang="ru-RU" dirty="0" smtClean="0"/>
              <a:t>может</a:t>
            </a:r>
            <a:r>
              <a:rPr lang="en-US" dirty="0" smtClean="0"/>
              <a:t> </a:t>
            </a:r>
            <a:r>
              <a:rPr lang="ru-RU" dirty="0" smtClean="0"/>
              <a:t>перетекать </a:t>
            </a:r>
            <a:r>
              <a:rPr lang="ru-RU" dirty="0"/>
              <a:t>в виде сравнительно тонкой струи в полость Роша </a:t>
            </a:r>
            <a:r>
              <a:rPr lang="ru-RU" dirty="0" smtClean="0"/>
              <a:t>компонента через </a:t>
            </a:r>
            <a:r>
              <a:rPr lang="ru-RU" dirty="0"/>
              <a:t>первую точку Лагранжа</a:t>
            </a:r>
            <a:r>
              <a:rPr lang="ru-RU" dirty="0" smtClean="0"/>
              <a:t>. </a:t>
            </a:r>
            <a:r>
              <a:rPr lang="ru-RU" dirty="0"/>
              <a:t>Если в ходе эволюции компонентов будут заполнены </a:t>
            </a:r>
            <a:r>
              <a:rPr lang="ru-RU" dirty="0" smtClean="0"/>
              <a:t>Полости </a:t>
            </a:r>
            <a:r>
              <a:rPr lang="ru-RU" dirty="0"/>
              <a:t>обоих компонентов, то вокруг системы образуется общая оболочка, </a:t>
            </a:r>
            <a:r>
              <a:rPr lang="ru-RU" dirty="0" smtClean="0"/>
              <a:t>которая </a:t>
            </a:r>
            <a:r>
              <a:rPr lang="ru-RU" dirty="0"/>
              <a:t>может заполнить полость, содержащую точку</a:t>
            </a:r>
            <a:r>
              <a:rPr lang="en-US" dirty="0"/>
              <a:t> </a:t>
            </a:r>
            <a:r>
              <a:rPr lang="ru-RU" dirty="0" smtClean="0"/>
              <a:t>L</a:t>
            </a:r>
            <a:r>
              <a:rPr lang="ru-RU" baseline="-25000" dirty="0" smtClean="0"/>
              <a:t>2</a:t>
            </a:r>
            <a:r>
              <a:rPr lang="en-US" dirty="0" smtClean="0"/>
              <a:t>. </a:t>
            </a:r>
            <a:r>
              <a:rPr lang="ru-RU" dirty="0"/>
              <a:t>Вещество, покидающее эту точку даже с небольшой скоростью, как правило, уходит из системы, ускоряясь в переменном </a:t>
            </a:r>
            <a:r>
              <a:rPr lang="ru-RU" dirty="0" smtClean="0"/>
              <a:t>гравитационном </a:t>
            </a:r>
            <a:r>
              <a:rPr lang="ru-RU" dirty="0"/>
              <a:t>поле двойной звезды. Существование </a:t>
            </a:r>
            <a:r>
              <a:rPr lang="ru-RU" dirty="0" smtClean="0"/>
              <a:t>полости Роша </a:t>
            </a:r>
            <a:r>
              <a:rPr lang="ru-RU" dirty="0"/>
              <a:t>приводит к тому, что компонент, </a:t>
            </a:r>
            <a:r>
              <a:rPr lang="ru-RU" dirty="0" smtClean="0"/>
              <a:t>который </a:t>
            </a:r>
            <a:r>
              <a:rPr lang="ru-RU" dirty="0"/>
              <a:t>эволюционирует быстрее, первым заполняет </a:t>
            </a:r>
            <a:r>
              <a:rPr lang="ru-RU" dirty="0" smtClean="0"/>
              <a:t>Полость </a:t>
            </a:r>
            <a:r>
              <a:rPr lang="ru-RU" dirty="0"/>
              <a:t>и начинает отдавать вещество второму компоненту. Перераспределение вещества в системе может очень сильно изменить её </a:t>
            </a:r>
            <a:r>
              <a:rPr lang="ru-RU" dirty="0" smtClean="0"/>
              <a:t>характеристики.</a:t>
            </a:r>
            <a:endParaRPr lang="ru-RU" dirty="0"/>
          </a:p>
          <a:p>
            <a:r>
              <a:rPr lang="ru-RU" dirty="0"/>
              <a:t>В принципе массоперенос может привести к полному распаду </a:t>
            </a:r>
            <a:r>
              <a:rPr lang="ru-RU" dirty="0" smtClean="0"/>
              <a:t>компонента, </a:t>
            </a:r>
            <a:r>
              <a:rPr lang="ru-RU" dirty="0"/>
              <a:t>поскольку уменьшение массы </a:t>
            </a:r>
            <a:r>
              <a:rPr lang="ru-RU" dirty="0" smtClean="0"/>
              <a:t>звезды </a:t>
            </a:r>
            <a:r>
              <a:rPr lang="ru-RU" dirty="0"/>
              <a:t>вызывает сжатие </a:t>
            </a:r>
            <a:r>
              <a:rPr lang="ru-RU" dirty="0" smtClean="0"/>
              <a:t>её </a:t>
            </a:r>
            <a:r>
              <a:rPr lang="ru-RU" dirty="0"/>
              <a:t>доли Роша. Однако есть несколько причин, по которым </a:t>
            </a:r>
            <a:r>
              <a:rPr lang="ru-RU" dirty="0" smtClean="0"/>
              <a:t>этого обычно </a:t>
            </a:r>
            <a:r>
              <a:rPr lang="ru-RU" dirty="0"/>
              <a:t>не </a:t>
            </a:r>
            <a:r>
              <a:rPr lang="ru-RU" dirty="0" smtClean="0"/>
              <a:t>происходит. Вслед за уменьшением массы звезда может уменьшаться в размерах.</a:t>
            </a:r>
            <a:r>
              <a:rPr lang="ru-RU" dirty="0"/>
              <a:t> </a:t>
            </a:r>
            <a:r>
              <a:rPr lang="ru-RU" dirty="0" smtClean="0"/>
              <a:t>Также </a:t>
            </a:r>
            <a:r>
              <a:rPr lang="ru-RU" dirty="0"/>
              <a:t>при переносе массы между двумя бинарными </a:t>
            </a:r>
            <a:r>
              <a:rPr lang="ru-RU" dirty="0" smtClean="0"/>
              <a:t>переносится момент импульса вещества.</a:t>
            </a:r>
            <a:r>
              <a:rPr lang="ru-RU" dirty="0"/>
              <a:t> В то время как перенос массы от более массивного донора к менее массивному </a:t>
            </a:r>
            <a:r>
              <a:rPr lang="ru-RU" dirty="0" err="1"/>
              <a:t>аккретору</a:t>
            </a:r>
            <a:r>
              <a:rPr lang="ru-RU" dirty="0"/>
              <a:t> обычно приводит к сжатию орбиты, обратный процесс вызывает расширение </a:t>
            </a:r>
            <a:r>
              <a:rPr lang="ru-RU" dirty="0" smtClean="0"/>
              <a:t>орбиты.</a:t>
            </a:r>
            <a:r>
              <a:rPr lang="ru-RU" dirty="0"/>
              <a:t> Расширение </a:t>
            </a:r>
            <a:r>
              <a:rPr lang="ru-RU" dirty="0" smtClean="0"/>
              <a:t>орбиты </a:t>
            </a:r>
            <a:r>
              <a:rPr lang="ru-RU" dirty="0"/>
              <a:t>приведет к менее резкому сокращению или даже расширению доли Роша донора, часто предотвращая разрушение </a:t>
            </a:r>
            <a:r>
              <a:rPr lang="ru-RU" dirty="0" smtClean="0"/>
              <a:t>звезды.</a:t>
            </a:r>
            <a:endParaRPr lang="ru-RU" dirty="0"/>
          </a:p>
          <a:p>
            <a:r>
              <a:rPr lang="ru-RU" dirty="0"/>
              <a:t>Чтобы определить стабильность переноса массы и, следовательно, точную судьбу звезды-донора, необходимо принять во внимание, как радиус звезды-донора и радиус ее полости Роша реагируют на потерю массы от донора; если звезда расширяется быстрее, чем ее полость Роша, или сжимается медленнее, чем ее полость Роша в течение длительного времени, перенос массы будет нестабильным, и звезда-донор может распасться. Если звезда-донор расширяется медленнее или сжимается быстрее, чем ее полость Роша, перенос массы в целом будет стабильным и может продолжаться в течение длительного времени.</a:t>
            </a:r>
          </a:p>
          <a:p>
            <a:r>
              <a:rPr lang="ru-RU" dirty="0"/>
              <a:t>Перенос массы из-за переполнения полости Роша отвечает за ряд астрономических явлений, включая системы </a:t>
            </a:r>
            <a:r>
              <a:rPr lang="ru-RU" dirty="0" err="1" smtClean="0"/>
              <a:t>Алголя</a:t>
            </a:r>
            <a:r>
              <a:rPr lang="ru-RU" dirty="0" smtClean="0"/>
              <a:t>,</a:t>
            </a:r>
            <a:r>
              <a:rPr lang="ru-RU" dirty="0"/>
              <a:t> повторяющиеся новые звезды </a:t>
            </a:r>
            <a:r>
              <a:rPr lang="ru-RU" dirty="0" smtClean="0"/>
              <a:t>(двойные </a:t>
            </a:r>
            <a:r>
              <a:rPr lang="ru-RU" dirty="0"/>
              <a:t>звезды , состоящие из красного гиганта и белого </a:t>
            </a:r>
            <a:r>
              <a:rPr lang="ru-RU" dirty="0" smtClean="0"/>
              <a:t>карлика, которые </a:t>
            </a:r>
            <a:r>
              <a:rPr lang="ru-RU" dirty="0"/>
              <a:t>находятся достаточно близко, чтобы вещество красного гиганта стекало на белый карлик), рентгеновские двойные и миллисекундные </a:t>
            </a:r>
            <a:r>
              <a:rPr lang="ru-RU" dirty="0" smtClean="0"/>
              <a:t>пульсары.</a:t>
            </a:r>
            <a:endParaRPr lang="ru-RU" dirty="0"/>
          </a:p>
        </p:txBody>
      </p:sp>
      <p:pic>
        <p:nvPicPr>
          <p:cNvPr id="16" name="Picture 16" descr="Edouard Roche - Linda Hall Librar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45638" y="4178368"/>
            <a:ext cx="4650119" cy="2679631"/>
          </a:xfrm>
          <a:prstGeom prst="rect">
            <a:avLst/>
          </a:prstGeom>
          <a:noFill/>
          <a:extLst>
            <a:ext uri="{909E8E84-426E-40DD-AFC4-6F175D3DCCD1}">
              <a14:hiddenFill xmlns:a14="http://schemas.microsoft.com/office/drawing/2010/main">
                <a:solidFill>
                  <a:srgbClr val="FFFFFF"/>
                </a:solidFill>
              </a14:hiddenFill>
            </a:ext>
          </a:extLst>
        </p:spPr>
      </p:pic>
      <p:pic>
        <p:nvPicPr>
          <p:cNvPr id="19" name="Рисунок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47490" y="1556792"/>
            <a:ext cx="4662082" cy="2621576"/>
          </a:xfrm>
          <a:prstGeom prst="rect">
            <a:avLst/>
          </a:prstGeom>
        </p:spPr>
      </p:pic>
    </p:spTree>
    <p:extLst>
      <p:ext uri="{BB962C8B-B14F-4D97-AF65-F5344CB8AC3E}">
        <p14:creationId xmlns:p14="http://schemas.microsoft.com/office/powerpoint/2010/main" val="397613489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0" y="1"/>
            <a:ext cx="12192000" cy="980727"/>
          </a:xfrm>
        </p:spPr>
        <p:txBody>
          <a:bodyPr>
            <a:normAutofit/>
          </a:bodyPr>
          <a:lstStyle/>
          <a:p>
            <a:r>
              <a:rPr lang="ru-RU" dirty="0" smtClean="0"/>
              <a:t>Источники</a:t>
            </a:r>
            <a:endParaRPr lang="ru-RU" dirty="0"/>
          </a:p>
        </p:txBody>
      </p:sp>
      <p:sp>
        <p:nvSpPr>
          <p:cNvPr id="3" name="Подзаголовок 2"/>
          <p:cNvSpPr>
            <a:spLocks noGrp="1"/>
          </p:cNvSpPr>
          <p:nvPr>
            <p:ph type="subTitle" idx="1"/>
          </p:nvPr>
        </p:nvSpPr>
        <p:spPr>
          <a:xfrm>
            <a:off x="0" y="980728"/>
            <a:ext cx="12192000" cy="5877272"/>
          </a:xfrm>
        </p:spPr>
        <p:txBody>
          <a:bodyPr/>
          <a:lstStyle/>
          <a:p>
            <a:r>
              <a:rPr lang="en-US" dirty="0">
                <a:hlinkClick r:id="rId2"/>
              </a:rPr>
              <a:t>https://</a:t>
            </a:r>
            <a:r>
              <a:rPr lang="en-US" dirty="0" smtClean="0">
                <a:hlinkClick r:id="rId2"/>
              </a:rPr>
              <a:t>en.wikipedia.org/wiki/Lagrange_point</a:t>
            </a:r>
            <a:endParaRPr lang="ru-RU" dirty="0" smtClean="0"/>
          </a:p>
          <a:p>
            <a:r>
              <a:rPr lang="en-US" dirty="0">
                <a:hlinkClick r:id="rId3"/>
              </a:rPr>
              <a:t>https://</a:t>
            </a:r>
            <a:r>
              <a:rPr lang="en-US" dirty="0" smtClean="0">
                <a:hlinkClick r:id="rId3"/>
              </a:rPr>
              <a:t>iopscience.iop.org/article/10.1086/133361/pdf</a:t>
            </a:r>
            <a:endParaRPr lang="ru-RU" dirty="0" smtClean="0"/>
          </a:p>
          <a:p>
            <a:r>
              <a:rPr lang="en-US" dirty="0">
                <a:hlinkClick r:id="rId4"/>
              </a:rPr>
              <a:t>http://</a:t>
            </a:r>
            <a:r>
              <a:rPr lang="en-US" dirty="0" smtClean="0">
                <a:hlinkClick r:id="rId4"/>
              </a:rPr>
              <a:t>www.astronet.ru/db/msg/1188549</a:t>
            </a:r>
            <a:endParaRPr lang="ru-RU" dirty="0" smtClean="0"/>
          </a:p>
          <a:p>
            <a:r>
              <a:rPr lang="en-US" dirty="0">
                <a:hlinkClick r:id="rId5"/>
              </a:rPr>
              <a:t>http://</a:t>
            </a:r>
            <a:r>
              <a:rPr lang="en-US" dirty="0" smtClean="0">
                <a:hlinkClick r:id="rId5"/>
              </a:rPr>
              <a:t>www.astronet.ru/db/msg/1188342</a:t>
            </a:r>
            <a:endParaRPr lang="ru-RU" dirty="0" smtClean="0"/>
          </a:p>
          <a:p>
            <a:r>
              <a:rPr lang="en-US" dirty="0">
                <a:hlinkClick r:id="rId6"/>
              </a:rPr>
              <a:t>https://</a:t>
            </a:r>
            <a:r>
              <a:rPr lang="en-US" dirty="0" smtClean="0">
                <a:hlinkClick r:id="rId6"/>
              </a:rPr>
              <a:t>hemel.waarnemen.com/Informatie/Sterren/hoofdstuk6.html#mtr</a:t>
            </a:r>
            <a:endParaRPr lang="ru-RU" dirty="0" smtClean="0"/>
          </a:p>
          <a:p>
            <a:r>
              <a:rPr lang="en-US" dirty="0">
                <a:hlinkClick r:id="rId7"/>
              </a:rPr>
              <a:t>https://</a:t>
            </a:r>
            <a:r>
              <a:rPr lang="en-US" dirty="0" smtClean="0">
                <a:hlinkClick r:id="rId7"/>
              </a:rPr>
              <a:t>en.wikipedia.org/wiki/Roche_limit</a:t>
            </a:r>
            <a:endParaRPr lang="ru-RU" dirty="0" smtClean="0"/>
          </a:p>
          <a:p>
            <a:r>
              <a:rPr lang="en-US" dirty="0">
                <a:hlinkClick r:id="rId8"/>
              </a:rPr>
              <a:t>https://</a:t>
            </a:r>
            <a:r>
              <a:rPr lang="en-US" dirty="0" smtClean="0">
                <a:hlinkClick r:id="rId8"/>
              </a:rPr>
              <a:t>en.wikipedia.org/wiki/Roche_lobe</a:t>
            </a:r>
            <a:endParaRPr lang="ru-RU" dirty="0" smtClean="0"/>
          </a:p>
          <a:p>
            <a:r>
              <a:rPr lang="en-US" dirty="0">
                <a:hlinkClick r:id="rId9"/>
              </a:rPr>
              <a:t>https://</a:t>
            </a:r>
            <a:r>
              <a:rPr lang="en-US" dirty="0" smtClean="0">
                <a:hlinkClick r:id="rId9"/>
              </a:rPr>
              <a:t>en.wikipedia.org/wiki/Hill_sphere</a:t>
            </a:r>
            <a:endParaRPr lang="ru-RU" dirty="0" smtClean="0"/>
          </a:p>
          <a:p>
            <a:endParaRPr lang="ru-RU" dirty="0" smtClean="0"/>
          </a:p>
          <a:p>
            <a:endParaRPr lang="ru-RU" dirty="0"/>
          </a:p>
        </p:txBody>
      </p:sp>
    </p:spTree>
    <p:extLst>
      <p:ext uri="{BB962C8B-B14F-4D97-AF65-F5344CB8AC3E}">
        <p14:creationId xmlns:p14="http://schemas.microsoft.com/office/powerpoint/2010/main" val="175703819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0" y="0"/>
            <a:ext cx="12192000" cy="953344"/>
          </a:xfrm>
        </p:spPr>
        <p:txBody>
          <a:bodyPr>
            <a:normAutofit/>
          </a:bodyPr>
          <a:lstStyle/>
          <a:p>
            <a:r>
              <a:rPr lang="ru-RU" dirty="0" smtClean="0"/>
              <a:t>Введение</a:t>
            </a:r>
            <a:endParaRPr lang="ru-RU" dirty="0"/>
          </a:p>
        </p:txBody>
      </p:sp>
      <p:sp>
        <p:nvSpPr>
          <p:cNvPr id="3" name="Подзаголовок 2"/>
          <p:cNvSpPr>
            <a:spLocks noGrp="1"/>
          </p:cNvSpPr>
          <p:nvPr>
            <p:ph type="subTitle" idx="1"/>
          </p:nvPr>
        </p:nvSpPr>
        <p:spPr>
          <a:xfrm>
            <a:off x="0" y="1412776"/>
            <a:ext cx="6168008" cy="5157192"/>
          </a:xfrm>
        </p:spPr>
        <p:txBody>
          <a:bodyPr>
            <a:normAutofit fontScale="70000" lnSpcReduction="20000"/>
          </a:bodyPr>
          <a:lstStyle/>
          <a:p>
            <a:pPr algn="l"/>
            <a:r>
              <a:rPr lang="ru-RU" dirty="0" smtClean="0"/>
              <a:t>	Полость </a:t>
            </a:r>
            <a:r>
              <a:rPr lang="ru-RU" dirty="0"/>
              <a:t>Роша является астрономическим понятием, которое преимущественно относится к звездным и планетным системам</a:t>
            </a:r>
            <a:r>
              <a:rPr lang="ru-RU" dirty="0" smtClean="0"/>
              <a:t>.</a:t>
            </a:r>
          </a:p>
          <a:p>
            <a:pPr algn="l"/>
            <a:r>
              <a:rPr lang="ru-RU" b="1" i="1" dirty="0" smtClean="0"/>
              <a:t>	Полость Роша</a:t>
            </a:r>
            <a:r>
              <a:rPr lang="ru-RU" i="1" dirty="0" smtClean="0"/>
              <a:t> </a:t>
            </a:r>
            <a:r>
              <a:rPr lang="ru-RU" i="1" dirty="0"/>
              <a:t>—</a:t>
            </a:r>
            <a:r>
              <a:rPr lang="ru-RU" i="1" dirty="0" smtClean="0"/>
              <a:t> это область </a:t>
            </a:r>
            <a:r>
              <a:rPr lang="ru-RU" i="1" dirty="0"/>
              <a:t>вокруг звезды в двойной системе, внутри которой вращающееся вещество </a:t>
            </a:r>
            <a:r>
              <a:rPr lang="ru-RU" i="1" dirty="0" smtClean="0"/>
              <a:t>гравитационно</a:t>
            </a:r>
            <a:r>
              <a:rPr lang="ru-RU" i="1" dirty="0"/>
              <a:t> </a:t>
            </a:r>
            <a:r>
              <a:rPr lang="ru-RU" i="1" dirty="0" smtClean="0"/>
              <a:t>связано </a:t>
            </a:r>
            <a:r>
              <a:rPr lang="ru-RU" i="1" dirty="0"/>
              <a:t>с этой звездой. </a:t>
            </a:r>
          </a:p>
          <a:p>
            <a:pPr algn="l"/>
            <a:r>
              <a:rPr lang="ru-RU" b="1" dirty="0" smtClean="0"/>
              <a:t>	</a:t>
            </a:r>
            <a:r>
              <a:rPr lang="ru-RU" dirty="0" smtClean="0"/>
              <a:t>Из данного физического определения можно задать математическую формулировку.</a:t>
            </a:r>
            <a:endParaRPr lang="ru-RU" b="1" dirty="0"/>
          </a:p>
          <a:p>
            <a:pPr algn="l"/>
            <a:r>
              <a:rPr lang="ru-RU" b="1" dirty="0"/>
              <a:t>	</a:t>
            </a:r>
            <a:r>
              <a:rPr lang="ru-RU" b="1" i="1" dirty="0" smtClean="0"/>
              <a:t>Полость</a:t>
            </a:r>
            <a:r>
              <a:rPr lang="ru-RU" b="1" i="1" dirty="0"/>
              <a:t> Роша</a:t>
            </a:r>
            <a:r>
              <a:rPr lang="ru-RU" i="1" dirty="0"/>
              <a:t> </a:t>
            </a:r>
            <a:r>
              <a:rPr lang="ru-RU" i="1" dirty="0" smtClean="0"/>
              <a:t>— </a:t>
            </a:r>
            <a:r>
              <a:rPr lang="ru-RU" i="1" dirty="0"/>
              <a:t>область вокруг звезды в двойной системе, границей которой служит эквипотенциальная поверхность, содержащая первую </a:t>
            </a:r>
            <a:r>
              <a:rPr lang="ru-RU" i="1" dirty="0" smtClean="0"/>
              <a:t>точку Лагранжа</a:t>
            </a:r>
          </a:p>
          <a:p>
            <a:pPr algn="l"/>
            <a:r>
              <a:rPr lang="ru-RU" i="1" dirty="0" smtClean="0"/>
              <a:t>	</a:t>
            </a:r>
            <a:r>
              <a:rPr lang="ru-RU" dirty="0" smtClean="0"/>
              <a:t>Поскольку понятие гравитационной связности довольно качественное, полость Роша является физической моделью, которая способна хорошо описывать только конкретные ситуации, о которых далее и пойдет речь. Для точного же расчета обращаются к задаче трех тел.</a:t>
            </a:r>
          </a:p>
          <a:p>
            <a:pPr algn="l"/>
            <a:r>
              <a:rPr lang="ru-RU" dirty="0" smtClean="0"/>
              <a:t>	Основными применениями полости Роша являются:</a:t>
            </a:r>
          </a:p>
          <a:p>
            <a:pPr marL="342900" indent="-342900" algn="l">
              <a:buFont typeface="Arial" panose="020B0604020202020204" pitchFamily="34" charset="0"/>
              <a:buChar char="•"/>
            </a:pPr>
            <a:r>
              <a:rPr lang="ru-RU" dirty="0" smtClean="0"/>
              <a:t>Исследование эволюции двойных звездных систем</a:t>
            </a:r>
            <a:endParaRPr lang="ru-RU" dirty="0"/>
          </a:p>
          <a:p>
            <a:pPr marL="342900" indent="-342900" algn="l">
              <a:buFont typeface="Arial" panose="020B0604020202020204" pitchFamily="34" charset="0"/>
              <a:buChar char="•"/>
            </a:pPr>
            <a:r>
              <a:rPr lang="ru-RU" dirty="0" smtClean="0"/>
              <a:t>Исследование стабильности планетарных и спутниковых систем звезд и планет</a:t>
            </a:r>
          </a:p>
          <a:p>
            <a:pPr marL="342900" indent="-342900" algn="l">
              <a:buFont typeface="Arial" panose="020B0604020202020204" pitchFamily="34" charset="0"/>
              <a:buChar char="•"/>
            </a:pPr>
            <a:r>
              <a:rPr lang="ru-RU" dirty="0" smtClean="0"/>
              <a:t>Поиск причин возникновения планет, их спутников и колец</a:t>
            </a:r>
          </a:p>
        </p:txBody>
      </p:sp>
      <p:pic>
        <p:nvPicPr>
          <p:cNvPr id="1028" name="Picture 4" descr="Dancing With Stars. binary stellar evolution | by Rohan Gharate | 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2492896"/>
            <a:ext cx="6096000" cy="348636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descr="http://images.astronet.ru/pubd/2003/04/21/0001189211/f499.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40216" y="311465"/>
            <a:ext cx="3988223" cy="18744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959140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0" y="0"/>
            <a:ext cx="12192000" cy="939524"/>
          </a:xfrm>
        </p:spPr>
        <p:txBody>
          <a:bodyPr>
            <a:normAutofit/>
          </a:bodyPr>
          <a:lstStyle/>
          <a:p>
            <a:r>
              <a:rPr lang="ru-RU" dirty="0" smtClean="0"/>
              <a:t>Точки </a:t>
            </a:r>
            <a:r>
              <a:rPr lang="ru-RU" dirty="0"/>
              <a:t>Л</a:t>
            </a:r>
            <a:r>
              <a:rPr lang="ru-RU" dirty="0" smtClean="0"/>
              <a:t>агранжа</a:t>
            </a:r>
            <a:endParaRPr lang="ru-RU" dirty="0"/>
          </a:p>
        </p:txBody>
      </p:sp>
      <p:sp>
        <p:nvSpPr>
          <p:cNvPr id="3" name="Подзаголовок 2"/>
          <p:cNvSpPr>
            <a:spLocks noGrp="1"/>
          </p:cNvSpPr>
          <p:nvPr>
            <p:ph type="subTitle" idx="1"/>
          </p:nvPr>
        </p:nvSpPr>
        <p:spPr>
          <a:xfrm>
            <a:off x="7599422" y="2529586"/>
            <a:ext cx="4592578" cy="4328413"/>
          </a:xfrm>
        </p:spPr>
        <p:txBody>
          <a:bodyPr>
            <a:normAutofit fontScale="62500" lnSpcReduction="20000"/>
          </a:bodyPr>
          <a:lstStyle/>
          <a:p>
            <a:pPr algn="l"/>
            <a:r>
              <a:rPr lang="ru-RU" dirty="0" smtClean="0"/>
              <a:t>	Открытию понятия полости Роша предшествовала публикация Лагранжем труда </a:t>
            </a:r>
            <a:r>
              <a:rPr lang="en-US" dirty="0" smtClean="0"/>
              <a:t>“</a:t>
            </a:r>
            <a:r>
              <a:rPr lang="ru-RU" dirty="0" smtClean="0"/>
              <a:t>Аналитическая механика</a:t>
            </a:r>
            <a:r>
              <a:rPr lang="en-US" dirty="0" smtClean="0"/>
              <a:t>”</a:t>
            </a:r>
            <a:r>
              <a:rPr lang="ru-RU" dirty="0" smtClean="0"/>
              <a:t>, в котором привел частные решения задачи трех тел, в том числе существование называемых сейчас точек Лагранжа системы двух тел. Сами по себе, точки Лагранжа – это такие точки вращающейся вокруг центра масс звезд СО, в которых тело будет неподвижно в данной СО. Всего таких точек 5, меня же будет интересовать только одна из них. Первая точка Лагранжа, лежащая между двумя телами определяет полость Роша. Найду зависимость её расположения в зависимости от отношения масс звезд.</a:t>
            </a:r>
          </a:p>
          <a:p>
            <a:pPr algn="l"/>
            <a:r>
              <a:rPr lang="ru-RU" dirty="0"/>
              <a:t>	</a:t>
            </a:r>
            <a:r>
              <a:rPr lang="ru-RU" dirty="0" smtClean="0"/>
              <a:t>Записанный второй закон Ньютона во вращающейся СО для точки на расстоянии </a:t>
            </a:r>
            <a:r>
              <a:rPr lang="en-US" dirty="0" smtClean="0"/>
              <a:t>r </a:t>
            </a:r>
            <a:r>
              <a:rPr lang="ru-RU" dirty="0" smtClean="0"/>
              <a:t>от менее массивного тела</a:t>
            </a:r>
            <a:endParaRPr lang="en-US" dirty="0" smtClean="0"/>
          </a:p>
          <a:p>
            <a:pPr algn="l"/>
            <a:r>
              <a:rPr lang="en-US" dirty="0"/>
              <a:t>	</a:t>
            </a:r>
            <a:endParaRPr lang="ru-RU" dirty="0" smtClean="0"/>
          </a:p>
          <a:p>
            <a:pPr algn="l"/>
            <a:endParaRPr lang="ru-RU" dirty="0"/>
          </a:p>
          <a:p>
            <a:pPr algn="l"/>
            <a:r>
              <a:rPr lang="ru-RU" dirty="0" smtClean="0"/>
              <a:t>дает уравнение 5 степени относительно </a:t>
            </a:r>
            <a:r>
              <a:rPr lang="en-US" dirty="0" smtClean="0"/>
              <a:t>r</a:t>
            </a:r>
            <a:r>
              <a:rPr lang="ru-RU" dirty="0" smtClean="0"/>
              <a:t>, точное аналитическое решение которого уже весьма сложно. Поэтому в дальнейшем буду делать численные расчеты итерационным методом и использовать их в построениях.</a:t>
            </a:r>
          </a:p>
        </p:txBody>
      </p:sp>
      <p:pic>
        <p:nvPicPr>
          <p:cNvPr id="6" name="Рисунок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95476" y="5445224"/>
            <a:ext cx="802779" cy="481668"/>
          </a:xfrm>
          <a:prstGeom prst="rect">
            <a:avLst/>
          </a:prstGeom>
        </p:spPr>
      </p:pic>
      <p:pic>
        <p:nvPicPr>
          <p:cNvPr id="8" name="Рисунок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05971" y="1102678"/>
            <a:ext cx="3851232" cy="4179392"/>
          </a:xfrm>
          <a:prstGeom prst="rect">
            <a:avLst/>
          </a:prstGeom>
        </p:spPr>
      </p:pic>
      <p:pic>
        <p:nvPicPr>
          <p:cNvPr id="9" name="Рисунок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8080" y="1102677"/>
            <a:ext cx="3735671" cy="4179394"/>
          </a:xfrm>
          <a:prstGeom prst="rect">
            <a:avLst/>
          </a:prstGeom>
        </p:spPr>
      </p:pic>
      <p:cxnSp>
        <p:nvCxnSpPr>
          <p:cNvPr id="14" name="Прямая соединительная линия 13"/>
          <p:cNvCxnSpPr/>
          <p:nvPr/>
        </p:nvCxnSpPr>
        <p:spPr>
          <a:xfrm>
            <a:off x="128081" y="1196752"/>
            <a:ext cx="3543851" cy="0"/>
          </a:xfrm>
          <a:prstGeom prst="line">
            <a:avLst/>
          </a:prstGeom>
          <a:ln>
            <a:solidFill>
              <a:schemeClr val="bg1"/>
            </a:solidFill>
          </a:ln>
        </p:spPr>
        <p:style>
          <a:lnRef idx="3">
            <a:schemeClr val="dk1"/>
          </a:lnRef>
          <a:fillRef idx="0">
            <a:schemeClr val="dk1"/>
          </a:fillRef>
          <a:effectRef idx="2">
            <a:schemeClr val="dk1"/>
          </a:effectRef>
          <a:fontRef idx="minor">
            <a:schemeClr val="tx1"/>
          </a:fontRef>
        </p:style>
      </p:cxnSp>
      <p:sp>
        <p:nvSpPr>
          <p:cNvPr id="15" name="Подзаголовок 2"/>
          <p:cNvSpPr txBox="1">
            <a:spLocks/>
          </p:cNvSpPr>
          <p:nvPr/>
        </p:nvSpPr>
        <p:spPr>
          <a:xfrm>
            <a:off x="0" y="5282070"/>
            <a:ext cx="7393733" cy="1575930"/>
          </a:xfrm>
          <a:prstGeom prst="rect">
            <a:avLst/>
          </a:prstGeom>
        </p:spPr>
        <p:txBody>
          <a:bodyPr vert="horz" lIns="91440" tIns="45720" rIns="91440" bIns="45720" rtlCol="0">
            <a:normAutofit fontScale="6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ru-RU" dirty="0" smtClean="0"/>
              <a:t>Уравнение упрощается в приближении </a:t>
            </a:r>
            <a:r>
              <a:rPr lang="en-US" dirty="0"/>
              <a:t>M</a:t>
            </a:r>
            <a:r>
              <a:rPr lang="en-US" baseline="-25000" dirty="0"/>
              <a:t>1</a:t>
            </a:r>
            <a:r>
              <a:rPr lang="en-US" dirty="0" smtClean="0"/>
              <a:t> </a:t>
            </a:r>
            <a:r>
              <a:rPr lang="ru-RU" dirty="0" smtClean="0"/>
              <a:t>≫</a:t>
            </a:r>
            <a:r>
              <a:rPr lang="en-US" dirty="0" smtClean="0"/>
              <a:t> M</a:t>
            </a:r>
            <a:r>
              <a:rPr lang="en-US" baseline="-25000" dirty="0"/>
              <a:t>2</a:t>
            </a:r>
            <a:r>
              <a:rPr lang="ru-RU" dirty="0" smtClean="0"/>
              <a:t> и дает решение </a:t>
            </a:r>
            <a:endParaRPr lang="en-US" dirty="0" smtClean="0"/>
          </a:p>
          <a:p>
            <a:pPr algn="l"/>
            <a:endParaRPr lang="en-US" dirty="0" smtClean="0"/>
          </a:p>
          <a:p>
            <a:pPr algn="l"/>
            <a:r>
              <a:rPr lang="ru-RU" dirty="0" smtClean="0"/>
              <a:t>Построю зависимость </a:t>
            </a:r>
            <a:r>
              <a:rPr lang="en-US" dirty="0" smtClean="0"/>
              <a:t>r </a:t>
            </a:r>
            <a:r>
              <a:rPr lang="ru-RU" dirty="0" smtClean="0"/>
              <a:t>от отношения масс для приближения и реального расчета(линейную и логарифмическую). </a:t>
            </a:r>
            <a:r>
              <a:rPr lang="ru-RU" dirty="0"/>
              <a:t>П</a:t>
            </a:r>
            <a:r>
              <a:rPr lang="ru-RU" dirty="0" smtClean="0"/>
              <a:t>риближение значительно упрощает расчеты вплоть до </a:t>
            </a:r>
            <a:r>
              <a:rPr lang="en-US" dirty="0" smtClean="0"/>
              <a:t>r </a:t>
            </a:r>
            <a:r>
              <a:rPr lang="ru-RU" dirty="0" smtClean="0"/>
              <a:t>≈</a:t>
            </a:r>
            <a:r>
              <a:rPr lang="en-US" dirty="0" smtClean="0"/>
              <a:t> 5</a:t>
            </a:r>
            <a:r>
              <a:rPr lang="ru-RU" dirty="0" smtClean="0"/>
              <a:t>・</a:t>
            </a:r>
            <a:r>
              <a:rPr lang="en-US" dirty="0" smtClean="0"/>
              <a:t>10</a:t>
            </a:r>
            <a:r>
              <a:rPr lang="en-US" baseline="30000" dirty="0" smtClean="0"/>
              <a:t>-4 </a:t>
            </a:r>
            <a:r>
              <a:rPr lang="en-US" dirty="0" smtClean="0"/>
              <a:t>a</a:t>
            </a:r>
            <a:r>
              <a:rPr lang="ru-RU" dirty="0" smtClean="0"/>
              <a:t>, когда отличие между решениями составляет 1%. Поэтому упрощение может спокойно использоваться для планет, но для звезд в дальнейшем буду использовать точный расчет.</a:t>
            </a:r>
            <a:endParaRPr lang="ru-RU" dirty="0"/>
          </a:p>
          <a:p>
            <a:pPr algn="l"/>
            <a:endParaRPr lang="ru-RU" dirty="0" smtClean="0"/>
          </a:p>
        </p:txBody>
      </p:sp>
      <p:cxnSp>
        <p:nvCxnSpPr>
          <p:cNvPr id="5" name="Прямая соединительная линия 4"/>
          <p:cNvCxnSpPr/>
          <p:nvPr/>
        </p:nvCxnSpPr>
        <p:spPr>
          <a:xfrm>
            <a:off x="128080" y="1108620"/>
            <a:ext cx="3879688" cy="0"/>
          </a:xfrm>
          <a:prstGeom prst="line">
            <a:avLst/>
          </a:prstGeom>
          <a:ln>
            <a:solidFill>
              <a:schemeClr val="bg1"/>
            </a:solidFill>
          </a:ln>
        </p:spPr>
        <p:style>
          <a:lnRef idx="3">
            <a:schemeClr val="dk1"/>
          </a:lnRef>
          <a:fillRef idx="0">
            <a:schemeClr val="dk1"/>
          </a:fillRef>
          <a:effectRef idx="2">
            <a:schemeClr val="dk1"/>
          </a:effectRef>
          <a:fontRef idx="minor">
            <a:schemeClr val="tx1"/>
          </a:fontRef>
        </p:style>
      </p:cxnSp>
      <p:pic>
        <p:nvPicPr>
          <p:cNvPr id="10" name="Рисунок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708389" y="5290019"/>
            <a:ext cx="2599412" cy="523443"/>
          </a:xfrm>
          <a:prstGeom prst="rect">
            <a:avLst/>
          </a:prstGeom>
        </p:spPr>
      </p:pic>
      <p:pic>
        <p:nvPicPr>
          <p:cNvPr id="13" name="Picture 8" descr="Полость Роша — Википедия"/>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888782" y="116632"/>
            <a:ext cx="2238625" cy="23393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509344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0" y="1"/>
            <a:ext cx="12192000" cy="980727"/>
          </a:xfrm>
        </p:spPr>
        <p:txBody>
          <a:bodyPr>
            <a:normAutofit/>
          </a:bodyPr>
          <a:lstStyle/>
          <a:p>
            <a:r>
              <a:rPr lang="ru-RU" dirty="0" smtClean="0"/>
              <a:t>Полость Роша</a:t>
            </a:r>
            <a:endParaRPr lang="ru-RU" dirty="0"/>
          </a:p>
        </p:txBody>
      </p:sp>
      <p:sp>
        <p:nvSpPr>
          <p:cNvPr id="3" name="Подзаголовок 2"/>
          <p:cNvSpPr>
            <a:spLocks noGrp="1"/>
          </p:cNvSpPr>
          <p:nvPr>
            <p:ph type="subTitle" idx="1"/>
          </p:nvPr>
        </p:nvSpPr>
        <p:spPr>
          <a:xfrm>
            <a:off x="2198593" y="4005064"/>
            <a:ext cx="7794814" cy="2852936"/>
          </a:xfrm>
        </p:spPr>
        <p:txBody>
          <a:bodyPr>
            <a:normAutofit fontScale="70000" lnSpcReduction="20000"/>
          </a:bodyPr>
          <a:lstStyle/>
          <a:p>
            <a:r>
              <a:rPr lang="ru-RU" dirty="0" smtClean="0"/>
              <a:t>Для рассмотренной в процессе расчета точки Лагранжа СО введу потенциалы у действующих на пробную массу сил. Поскольку система вращается, необходимо учитывать потенциал центробежной силы. Материальная точка неподвижна в выбранной СО, в случае движущегося тела необходимо учитывать силу Кориолиса, которая не является потенциальной, что усложняет задачу в разы. Нетрудно записать уравнение для потенциала</a:t>
            </a:r>
          </a:p>
          <a:p>
            <a:endParaRPr lang="ru-RU" dirty="0" smtClean="0"/>
          </a:p>
          <a:p>
            <a:endParaRPr lang="ru-RU" dirty="0"/>
          </a:p>
          <a:p>
            <a:r>
              <a:rPr lang="ru-RU" dirty="0" smtClean="0"/>
              <a:t>Это уравнение от 2-х переменных угла и расстояния. Тем самым оно позволяет рассчитать распределение потенциала системы. Я буду использовать его для построения эквипотенциалей. То есть буду рассчитывать потенциал системы в </a:t>
            </a:r>
            <a:r>
              <a:rPr lang="en-US" dirty="0" smtClean="0"/>
              <a:t>“</a:t>
            </a:r>
            <a:r>
              <a:rPr lang="ru-RU" dirty="0" smtClean="0"/>
              <a:t>особой</a:t>
            </a:r>
            <a:r>
              <a:rPr lang="en-US" dirty="0" smtClean="0"/>
              <a:t>”</a:t>
            </a:r>
            <a:r>
              <a:rPr lang="ru-RU" dirty="0" smtClean="0"/>
              <a:t> точке</a:t>
            </a:r>
            <a:r>
              <a:rPr lang="en-US" dirty="0" smtClean="0"/>
              <a:t> </a:t>
            </a:r>
            <a:r>
              <a:rPr lang="ru-RU" dirty="0" smtClean="0"/>
              <a:t>(например точке Лагранжа)</a:t>
            </a:r>
            <a:r>
              <a:rPr lang="en-US" dirty="0" smtClean="0"/>
              <a:t>, </a:t>
            </a:r>
            <a:r>
              <a:rPr lang="ru-RU" dirty="0" smtClean="0"/>
              <a:t>а затем искать точки системы, в которых потенциал совпадает с найденным.</a:t>
            </a:r>
            <a:endParaRPr lang="ru-RU" dirty="0"/>
          </a:p>
        </p:txBody>
      </p:sp>
      <p:pic>
        <p:nvPicPr>
          <p:cNvPr id="5" name="Рисунок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98593" y="1052736"/>
            <a:ext cx="7794814" cy="2736304"/>
          </a:xfrm>
          <a:prstGeom prst="rect">
            <a:avLst/>
          </a:prstGeom>
        </p:spPr>
      </p:pic>
      <p:sp>
        <p:nvSpPr>
          <p:cNvPr id="19" name="Дуга 18"/>
          <p:cNvSpPr/>
          <p:nvPr/>
        </p:nvSpPr>
        <p:spPr>
          <a:xfrm rot="15997973">
            <a:off x="8925220" y="2840685"/>
            <a:ext cx="621651" cy="379323"/>
          </a:xfrm>
          <a:prstGeom prst="arc">
            <a:avLst>
              <a:gd name="adj1" fmla="val 16730778"/>
              <a:gd name="adj2" fmla="val 19826145"/>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ru-RU"/>
          </a:p>
        </p:txBody>
      </p:sp>
      <p:sp>
        <p:nvSpPr>
          <p:cNvPr id="21" name="TextBox 20"/>
          <p:cNvSpPr txBox="1"/>
          <p:nvPr/>
        </p:nvSpPr>
        <p:spPr>
          <a:xfrm>
            <a:off x="8760296" y="2661014"/>
            <a:ext cx="317716" cy="369332"/>
          </a:xfrm>
          <a:prstGeom prst="rect">
            <a:avLst/>
          </a:prstGeom>
          <a:noFill/>
        </p:spPr>
        <p:txBody>
          <a:bodyPr wrap="none" rtlCol="0">
            <a:spAutoFit/>
          </a:bodyPr>
          <a:lstStyle/>
          <a:p>
            <a:r>
              <a:rPr lang="el-GR" dirty="0"/>
              <a:t>α</a:t>
            </a:r>
            <a:endParaRPr lang="ru-RU" dirty="0"/>
          </a:p>
        </p:txBody>
      </p:sp>
      <p:pic>
        <p:nvPicPr>
          <p:cNvPr id="22" name="Рисунок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60756" y="5157192"/>
            <a:ext cx="4670487" cy="639412"/>
          </a:xfrm>
          <a:prstGeom prst="rect">
            <a:avLst/>
          </a:prstGeom>
        </p:spPr>
      </p:pic>
      <p:cxnSp>
        <p:nvCxnSpPr>
          <p:cNvPr id="6" name="Прямая соединительная линия 5"/>
          <p:cNvCxnSpPr/>
          <p:nvPr/>
        </p:nvCxnSpPr>
        <p:spPr>
          <a:xfrm flipH="1" flipV="1">
            <a:off x="7752184" y="5157192"/>
            <a:ext cx="144016" cy="216024"/>
          </a:xfrm>
          <a:prstGeom prst="line">
            <a:avLst/>
          </a:prstGeom>
          <a:ln>
            <a:solidFill>
              <a:schemeClr val="bg1"/>
            </a:solidFill>
          </a:ln>
        </p:spPr>
        <p:style>
          <a:lnRef idx="3">
            <a:schemeClr val="dk1"/>
          </a:lnRef>
          <a:fillRef idx="0">
            <a:schemeClr val="dk1"/>
          </a:fillRef>
          <a:effectRef idx="2">
            <a:schemeClr val="dk1"/>
          </a:effectRef>
          <a:fontRef idx="minor">
            <a:schemeClr val="tx1"/>
          </a:fontRef>
        </p:style>
      </p:cxnSp>
      <p:cxnSp>
        <p:nvCxnSpPr>
          <p:cNvPr id="9" name="Прямая соединительная линия 8"/>
          <p:cNvCxnSpPr/>
          <p:nvPr/>
        </p:nvCxnSpPr>
        <p:spPr>
          <a:xfrm>
            <a:off x="7794133" y="5229200"/>
            <a:ext cx="411440" cy="72008"/>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6567266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0" y="-1"/>
            <a:ext cx="12192000" cy="980729"/>
          </a:xfrm>
        </p:spPr>
        <p:txBody>
          <a:bodyPr>
            <a:normAutofit/>
          </a:bodyPr>
          <a:lstStyle/>
          <a:p>
            <a:r>
              <a:rPr lang="ru-RU" dirty="0" smtClean="0"/>
              <a:t>Геометрия</a:t>
            </a:r>
            <a:endParaRPr lang="ru-RU" dirty="0"/>
          </a:p>
        </p:txBody>
      </p:sp>
      <p:sp>
        <p:nvSpPr>
          <p:cNvPr id="3" name="Подзаголовок 2"/>
          <p:cNvSpPr>
            <a:spLocks noGrp="1"/>
          </p:cNvSpPr>
          <p:nvPr>
            <p:ph type="subTitle" idx="1"/>
          </p:nvPr>
        </p:nvSpPr>
        <p:spPr>
          <a:xfrm>
            <a:off x="-1" y="3958218"/>
            <a:ext cx="12192000" cy="2852935"/>
          </a:xfrm>
        </p:spPr>
        <p:txBody>
          <a:bodyPr>
            <a:normAutofit fontScale="77500" lnSpcReduction="20000"/>
          </a:bodyPr>
          <a:lstStyle/>
          <a:p>
            <a:r>
              <a:rPr lang="ru-RU" dirty="0" smtClean="0"/>
              <a:t>Вблизи </a:t>
            </a:r>
            <a:r>
              <a:rPr lang="ru-RU" dirty="0"/>
              <a:t>каждой звезды поверхности с равным гравитационным потенциалом имеют приблизительно сферическую форму и концентричны с ближайшей звездой. Вдали от звездной системы эквипотенциали имеют приблизительно эллипсоидальную форму и вытянуты параллельно оси, соединяющей звездные центры. Критический </a:t>
            </a:r>
            <a:r>
              <a:rPr lang="ru-RU" dirty="0" smtClean="0"/>
              <a:t>эквипотенциал пересекает </a:t>
            </a:r>
            <a:r>
              <a:rPr lang="ru-RU" dirty="0"/>
              <a:t>сам себя в точке Лагранжа </a:t>
            </a:r>
            <a:r>
              <a:rPr lang="ru-RU" dirty="0" smtClean="0"/>
              <a:t>L</a:t>
            </a:r>
            <a:r>
              <a:rPr lang="ru-RU" baseline="-25000" dirty="0" smtClean="0"/>
              <a:t>1</a:t>
            </a:r>
            <a:r>
              <a:rPr lang="ru-RU" dirty="0"/>
              <a:t> системы, образуя </a:t>
            </a:r>
            <a:r>
              <a:rPr lang="ru-RU" dirty="0" smtClean="0"/>
              <a:t>двулепестковую </a:t>
            </a:r>
            <a:r>
              <a:rPr lang="ru-RU" dirty="0"/>
              <a:t>восьмерку с одной из двух звезд в центре каждого лепестка. Этот критический </a:t>
            </a:r>
            <a:r>
              <a:rPr lang="ru-RU" dirty="0" smtClean="0"/>
              <a:t>эквипотенциал и определяет </a:t>
            </a:r>
            <a:r>
              <a:rPr lang="ru-RU" dirty="0"/>
              <a:t>доли Роша</a:t>
            </a:r>
            <a:r>
              <a:rPr lang="ru-RU" dirty="0" smtClean="0"/>
              <a:t>.</a:t>
            </a:r>
            <a:endParaRPr lang="ru-RU" dirty="0"/>
          </a:p>
          <a:p>
            <a:r>
              <a:rPr lang="ru-RU" dirty="0" smtClean="0"/>
              <a:t>Численно также возможно рассчитать зависимость среднего радиуса полости Роша от отношения масс. Полученную зависимость можно аппроксимировать формулой</a:t>
            </a:r>
          </a:p>
          <a:p>
            <a:endParaRPr lang="ru-RU" dirty="0" smtClean="0"/>
          </a:p>
          <a:p>
            <a:endParaRPr lang="ru-RU" dirty="0"/>
          </a:p>
          <a:p>
            <a:r>
              <a:rPr lang="ru-RU" dirty="0" smtClean="0"/>
              <a:t>дающей точность не менее 1% для любого </a:t>
            </a:r>
            <a:r>
              <a:rPr lang="en-US" dirty="0" smtClean="0"/>
              <a:t>m</a:t>
            </a:r>
            <a:r>
              <a:rPr lang="ru-RU" dirty="0" smtClean="0"/>
              <a:t>.</a:t>
            </a:r>
            <a:endParaRPr lang="en-US" dirty="0" smtClean="0"/>
          </a:p>
          <a:p>
            <a:endParaRPr lang="ru-RU" dirty="0"/>
          </a:p>
        </p:txBody>
      </p:sp>
      <p:pic>
        <p:nvPicPr>
          <p:cNvPr id="5" name="Рисунок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4380" y="1043568"/>
            <a:ext cx="3886200" cy="2914650"/>
          </a:xfrm>
          <a:prstGeom prst="rect">
            <a:avLst/>
          </a:prstGeom>
        </p:spPr>
      </p:pic>
      <p:pic>
        <p:nvPicPr>
          <p:cNvPr id="6" name="Рисунок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5040" y="1044521"/>
            <a:ext cx="3886200" cy="2914650"/>
          </a:xfrm>
          <a:prstGeom prst="rect">
            <a:avLst/>
          </a:prstGeom>
        </p:spPr>
      </p:pic>
      <p:sp>
        <p:nvSpPr>
          <p:cNvPr id="8" name="TextBox 7"/>
          <p:cNvSpPr txBox="1"/>
          <p:nvPr/>
        </p:nvSpPr>
        <p:spPr>
          <a:xfrm>
            <a:off x="1951826" y="1307841"/>
            <a:ext cx="1705268" cy="553998"/>
          </a:xfrm>
          <a:prstGeom prst="rect">
            <a:avLst/>
          </a:prstGeom>
          <a:noFill/>
        </p:spPr>
        <p:txBody>
          <a:bodyPr wrap="square" rtlCol="0">
            <a:spAutoFit/>
          </a:bodyPr>
          <a:lstStyle/>
          <a:p>
            <a:pPr algn="ctr"/>
            <a:r>
              <a:rPr lang="ru-RU" sz="1000" dirty="0" smtClean="0"/>
              <a:t>Анимация эволюции Полости при изменении отношения масс</a:t>
            </a:r>
            <a:endParaRPr lang="ru-RU" sz="1000" dirty="0"/>
          </a:p>
        </p:txBody>
      </p:sp>
      <p:pic>
        <p:nvPicPr>
          <p:cNvPr id="9" name="Рисунок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62511" y="5821333"/>
            <a:ext cx="2466975" cy="628650"/>
          </a:xfrm>
          <a:prstGeom prst="rect">
            <a:avLst/>
          </a:prstGeom>
        </p:spPr>
      </p:pic>
      <p:pic>
        <p:nvPicPr>
          <p:cNvPr id="4" name="Рисунок 3"/>
          <p:cNvPicPr>
            <a:picLocks noChangeAspect="1"/>
          </p:cNvPicPr>
          <p:nvPr/>
        </p:nvPicPr>
        <p:blipFill rotWithShape="1">
          <a:blip r:embed="rId5">
            <a:extLst>
              <a:ext uri="{28A0092B-C50C-407E-A947-70E740481C1C}">
                <a14:useLocalDpi xmlns:a14="http://schemas.microsoft.com/office/drawing/2010/main" val="0"/>
              </a:ext>
            </a:extLst>
          </a:blip>
          <a:srcRect l="30866" t="8559" r="28961" b="7772"/>
          <a:stretch/>
        </p:blipFill>
        <p:spPr>
          <a:xfrm>
            <a:off x="8616280" y="-1"/>
            <a:ext cx="3573395" cy="3716333"/>
          </a:xfrm>
          <a:prstGeom prst="rect">
            <a:avLst/>
          </a:prstGeom>
        </p:spPr>
      </p:pic>
      <p:pic>
        <p:nvPicPr>
          <p:cNvPr id="10" name="Picture 18" descr="The evolution of triples with a Roche-lobe filling outer star | aavso"/>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16369" y="911151"/>
            <a:ext cx="3097586" cy="28917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546072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0" y="1"/>
            <a:ext cx="12192000" cy="980728"/>
          </a:xfrm>
        </p:spPr>
        <p:txBody>
          <a:bodyPr>
            <a:normAutofit/>
          </a:bodyPr>
          <a:lstStyle/>
          <a:p>
            <a:r>
              <a:rPr lang="ru-RU" dirty="0" smtClean="0"/>
              <a:t>Моделирование, закономерности</a:t>
            </a:r>
            <a:endParaRPr lang="ru-RU" dirty="0"/>
          </a:p>
        </p:txBody>
      </p:sp>
      <p:sp>
        <p:nvSpPr>
          <p:cNvPr id="3" name="Подзаголовок 2"/>
          <p:cNvSpPr>
            <a:spLocks noGrp="1"/>
          </p:cNvSpPr>
          <p:nvPr>
            <p:ph type="subTitle" idx="1"/>
          </p:nvPr>
        </p:nvSpPr>
        <p:spPr>
          <a:xfrm>
            <a:off x="0" y="4319303"/>
            <a:ext cx="12192000" cy="2538698"/>
          </a:xfrm>
        </p:spPr>
        <p:txBody>
          <a:bodyPr>
            <a:normAutofit fontScale="92500" lnSpcReduction="20000"/>
          </a:bodyPr>
          <a:lstStyle/>
          <a:p>
            <a:pPr algn="l"/>
            <a:r>
              <a:rPr lang="ru-RU" dirty="0" smtClean="0"/>
              <a:t>Рассмотрю в деталях один компонент системы. При очень малых отношениях масс полость Роша симметрична и включает в себя точки Лагранжа</a:t>
            </a:r>
            <a:r>
              <a:rPr lang="ru-RU" dirty="0"/>
              <a:t> L</a:t>
            </a:r>
            <a:r>
              <a:rPr lang="ru-RU" baseline="-25000" dirty="0"/>
              <a:t>1</a:t>
            </a:r>
            <a:r>
              <a:rPr lang="ru-RU" dirty="0" smtClean="0"/>
              <a:t> и</a:t>
            </a:r>
            <a:r>
              <a:rPr lang="ru-RU" dirty="0"/>
              <a:t> </a:t>
            </a:r>
            <a:r>
              <a:rPr lang="ru-RU" dirty="0" smtClean="0"/>
              <a:t>L</a:t>
            </a:r>
            <a:r>
              <a:rPr lang="ru-RU" baseline="-25000" dirty="0"/>
              <a:t>2</a:t>
            </a:r>
            <a:r>
              <a:rPr lang="ru-RU" dirty="0" smtClean="0"/>
              <a:t>. Замечу, что у полученной фигуры отношение максимального расстояния(до точек </a:t>
            </a:r>
            <a:r>
              <a:rPr lang="ru-RU" dirty="0"/>
              <a:t>Л</a:t>
            </a:r>
            <a:r>
              <a:rPr lang="ru-RU" dirty="0" smtClean="0"/>
              <a:t>агранжа) к минимальному(вдоль вертикальной оси) составляет в пределе </a:t>
            </a:r>
            <a:r>
              <a:rPr lang="en-US" smtClean="0"/>
              <a:t>1.5.</a:t>
            </a:r>
            <a:r>
              <a:rPr lang="ru-RU" dirty="0" smtClean="0"/>
              <a:t> С ростом отношения масс это отношение будет стремиться к 1.</a:t>
            </a:r>
          </a:p>
          <a:p>
            <a:pPr algn="l"/>
            <a:r>
              <a:rPr lang="ru-RU" dirty="0" smtClean="0"/>
              <a:t>При увеличении отношения масс L</a:t>
            </a:r>
            <a:r>
              <a:rPr lang="ru-RU" baseline="-25000" dirty="0" smtClean="0"/>
              <a:t>2</a:t>
            </a:r>
            <a:r>
              <a:rPr lang="ru-RU" dirty="0" smtClean="0"/>
              <a:t> обособляется и полость постепенно принимает форму луковицы. Как видно из картинок, значительные отклонения эквипотенциалей от сферической формы начинают проявляться при отдалении от тела на расстояния порядка 0</a:t>
            </a:r>
            <a:r>
              <a:rPr lang="en-US" dirty="0" smtClean="0"/>
              <a:t>.5r(</a:t>
            </a:r>
            <a:r>
              <a:rPr lang="ru-RU" dirty="0" smtClean="0"/>
              <a:t>L</a:t>
            </a:r>
            <a:r>
              <a:rPr lang="ru-RU" baseline="-25000" dirty="0" smtClean="0"/>
              <a:t>1</a:t>
            </a:r>
            <a:r>
              <a:rPr lang="en-US" dirty="0" smtClean="0"/>
              <a:t>).</a:t>
            </a:r>
            <a:endParaRPr lang="ru-RU" dirty="0" smtClean="0"/>
          </a:p>
          <a:p>
            <a:pPr algn="l"/>
            <a:r>
              <a:rPr lang="ru-RU" dirty="0" smtClean="0"/>
              <a:t>При стремлении отношения масс к бесконечности, полость Роша большего тела сохранит лукообразную форму с вершиной в точке Лагранжа.</a:t>
            </a:r>
            <a:endParaRPr lang="ru-RU" dirty="0"/>
          </a:p>
        </p:txBody>
      </p:sp>
      <p:pic>
        <p:nvPicPr>
          <p:cNvPr id="4" name="Рисунок 3"/>
          <p:cNvPicPr>
            <a:picLocks noChangeAspect="1"/>
          </p:cNvPicPr>
          <p:nvPr/>
        </p:nvPicPr>
        <p:blipFill rotWithShape="1">
          <a:blip r:embed="rId2" cstate="print">
            <a:extLst>
              <a:ext uri="{28A0092B-C50C-407E-A947-70E740481C1C}">
                <a14:useLocalDpi xmlns:a14="http://schemas.microsoft.com/office/drawing/2010/main" val="0"/>
              </a:ext>
            </a:extLst>
          </a:blip>
          <a:srcRect l="30795" t="6385" r="27700" b="7814"/>
          <a:stretch/>
        </p:blipFill>
        <p:spPr>
          <a:xfrm>
            <a:off x="160648" y="991711"/>
            <a:ext cx="2997520" cy="3094213"/>
          </a:xfrm>
          <a:prstGeom prst="rect">
            <a:avLst/>
          </a:prstGeom>
        </p:spPr>
      </p:pic>
      <p:pic>
        <p:nvPicPr>
          <p:cNvPr id="5" name="Рисунок 4"/>
          <p:cNvPicPr>
            <a:picLocks noChangeAspect="1"/>
          </p:cNvPicPr>
          <p:nvPr/>
        </p:nvPicPr>
        <p:blipFill rotWithShape="1">
          <a:blip r:embed="rId3" cstate="print">
            <a:extLst>
              <a:ext uri="{28A0092B-C50C-407E-A947-70E740481C1C}">
                <a14:useLocalDpi xmlns:a14="http://schemas.microsoft.com/office/drawing/2010/main" val="0"/>
              </a:ext>
            </a:extLst>
          </a:blip>
          <a:srcRect l="30933" t="6638" r="28855" b="9735"/>
          <a:stretch/>
        </p:blipFill>
        <p:spPr>
          <a:xfrm>
            <a:off x="3156751" y="987192"/>
            <a:ext cx="2912323" cy="3024335"/>
          </a:xfrm>
          <a:prstGeom prst="rect">
            <a:avLst/>
          </a:prstGeom>
        </p:spPr>
      </p:pic>
      <p:pic>
        <p:nvPicPr>
          <p:cNvPr id="7" name="Рисунок 6"/>
          <p:cNvPicPr>
            <a:picLocks noChangeAspect="1"/>
          </p:cNvPicPr>
          <p:nvPr/>
        </p:nvPicPr>
        <p:blipFill rotWithShape="1">
          <a:blip r:embed="rId4" cstate="print">
            <a:extLst>
              <a:ext uri="{28A0092B-C50C-407E-A947-70E740481C1C}">
                <a14:useLocalDpi xmlns:a14="http://schemas.microsoft.com/office/drawing/2010/main" val="0"/>
              </a:ext>
            </a:extLst>
          </a:blip>
          <a:srcRect l="31100" t="7420" r="28738" b="9786"/>
          <a:stretch/>
        </p:blipFill>
        <p:spPr>
          <a:xfrm>
            <a:off x="9023991" y="987192"/>
            <a:ext cx="3010196" cy="3098732"/>
          </a:xfrm>
          <a:prstGeom prst="rect">
            <a:avLst/>
          </a:prstGeom>
        </p:spPr>
      </p:pic>
      <p:pic>
        <p:nvPicPr>
          <p:cNvPr id="8" name="Рисунок 7"/>
          <p:cNvPicPr>
            <a:picLocks noChangeAspect="1"/>
          </p:cNvPicPr>
          <p:nvPr/>
        </p:nvPicPr>
        <p:blipFill rotWithShape="1">
          <a:blip r:embed="rId5" cstate="print">
            <a:extLst>
              <a:ext uri="{28A0092B-C50C-407E-A947-70E740481C1C}">
                <a14:useLocalDpi xmlns:a14="http://schemas.microsoft.com/office/drawing/2010/main" val="0"/>
              </a:ext>
            </a:extLst>
          </a:blip>
          <a:srcRect l="30870" t="7023" r="28612" b="9903"/>
          <a:stretch/>
        </p:blipFill>
        <p:spPr>
          <a:xfrm>
            <a:off x="6067657" y="987192"/>
            <a:ext cx="2956334" cy="3026724"/>
          </a:xfrm>
          <a:prstGeom prst="rect">
            <a:avLst/>
          </a:prstGeom>
        </p:spPr>
      </p:pic>
      <p:sp>
        <p:nvSpPr>
          <p:cNvPr id="6" name="TextBox 5"/>
          <p:cNvSpPr txBox="1"/>
          <p:nvPr/>
        </p:nvSpPr>
        <p:spPr>
          <a:xfrm>
            <a:off x="692715" y="4011525"/>
            <a:ext cx="2406968" cy="307777"/>
          </a:xfrm>
          <a:prstGeom prst="rect">
            <a:avLst/>
          </a:prstGeom>
          <a:noFill/>
        </p:spPr>
        <p:txBody>
          <a:bodyPr wrap="square" rtlCol="0">
            <a:spAutoFit/>
          </a:bodyPr>
          <a:lstStyle/>
          <a:p>
            <a:r>
              <a:rPr lang="ru-RU" sz="1400" dirty="0" smtClean="0"/>
              <a:t>Материальная точка</a:t>
            </a:r>
            <a:endParaRPr lang="ru-RU" sz="1400" dirty="0"/>
          </a:p>
        </p:txBody>
      </p:sp>
      <p:sp>
        <p:nvSpPr>
          <p:cNvPr id="11" name="TextBox 10"/>
          <p:cNvSpPr txBox="1"/>
          <p:nvPr/>
        </p:nvSpPr>
        <p:spPr>
          <a:xfrm>
            <a:off x="4037022" y="4011525"/>
            <a:ext cx="1584176" cy="307777"/>
          </a:xfrm>
          <a:prstGeom prst="rect">
            <a:avLst/>
          </a:prstGeom>
          <a:noFill/>
        </p:spPr>
        <p:txBody>
          <a:bodyPr wrap="square" rtlCol="0">
            <a:spAutoFit/>
          </a:bodyPr>
          <a:lstStyle/>
          <a:p>
            <a:r>
              <a:rPr lang="ru-RU" sz="1400" dirty="0" smtClean="0"/>
              <a:t>Земля-Солнце</a:t>
            </a:r>
            <a:endParaRPr lang="ru-RU" sz="1400" dirty="0"/>
          </a:p>
        </p:txBody>
      </p:sp>
      <p:sp>
        <p:nvSpPr>
          <p:cNvPr id="12" name="TextBox 11"/>
          <p:cNvSpPr txBox="1"/>
          <p:nvPr/>
        </p:nvSpPr>
        <p:spPr>
          <a:xfrm>
            <a:off x="6786659" y="4011526"/>
            <a:ext cx="1944216" cy="307777"/>
          </a:xfrm>
          <a:prstGeom prst="rect">
            <a:avLst/>
          </a:prstGeom>
          <a:noFill/>
        </p:spPr>
        <p:txBody>
          <a:bodyPr wrap="square" rtlCol="0">
            <a:spAutoFit/>
          </a:bodyPr>
          <a:lstStyle/>
          <a:p>
            <a:r>
              <a:rPr lang="ru-RU" sz="1400" dirty="0" smtClean="0"/>
              <a:t>Юпитер-Солнце</a:t>
            </a:r>
            <a:endParaRPr lang="ru-RU" sz="1400" dirty="0"/>
          </a:p>
        </p:txBody>
      </p:sp>
      <p:sp>
        <p:nvSpPr>
          <p:cNvPr id="13" name="TextBox 12"/>
          <p:cNvSpPr txBox="1"/>
          <p:nvPr/>
        </p:nvSpPr>
        <p:spPr>
          <a:xfrm>
            <a:off x="9902845" y="4011527"/>
            <a:ext cx="2304256" cy="307777"/>
          </a:xfrm>
          <a:prstGeom prst="rect">
            <a:avLst/>
          </a:prstGeom>
          <a:noFill/>
        </p:spPr>
        <p:txBody>
          <a:bodyPr wrap="square" rtlCol="0">
            <a:spAutoFit/>
          </a:bodyPr>
          <a:lstStyle/>
          <a:p>
            <a:r>
              <a:rPr lang="ru-RU" sz="1400" dirty="0" smtClean="0"/>
              <a:t>Двойная звезда</a:t>
            </a:r>
            <a:endParaRPr lang="ru-RU" sz="1400" dirty="0"/>
          </a:p>
        </p:txBody>
      </p:sp>
    </p:spTree>
    <p:extLst>
      <p:ext uri="{BB962C8B-B14F-4D97-AF65-F5344CB8AC3E}">
        <p14:creationId xmlns:p14="http://schemas.microsoft.com/office/powerpoint/2010/main" val="245527547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0" y="1"/>
            <a:ext cx="12192000" cy="980727"/>
          </a:xfrm>
        </p:spPr>
        <p:txBody>
          <a:bodyPr>
            <a:normAutofit/>
          </a:bodyPr>
          <a:lstStyle/>
          <a:p>
            <a:r>
              <a:rPr lang="ru-RU" dirty="0"/>
              <a:t>Моделирование, </a:t>
            </a:r>
            <a:r>
              <a:rPr lang="ru-RU" dirty="0" smtClean="0"/>
              <a:t>закономерности</a:t>
            </a:r>
            <a:r>
              <a:rPr lang="en-US" dirty="0" smtClean="0"/>
              <a:t> II</a:t>
            </a:r>
            <a:endParaRPr lang="ru-RU" dirty="0"/>
          </a:p>
        </p:txBody>
      </p:sp>
      <p:sp>
        <p:nvSpPr>
          <p:cNvPr id="3" name="Подзаголовок 2"/>
          <p:cNvSpPr>
            <a:spLocks noGrp="1"/>
          </p:cNvSpPr>
          <p:nvPr>
            <p:ph type="subTitle" idx="1"/>
          </p:nvPr>
        </p:nvSpPr>
        <p:spPr>
          <a:xfrm>
            <a:off x="0" y="3925838"/>
            <a:ext cx="7831016" cy="2932162"/>
          </a:xfrm>
        </p:spPr>
        <p:txBody>
          <a:bodyPr>
            <a:normAutofit fontScale="92500" lnSpcReduction="20000"/>
          </a:bodyPr>
          <a:lstStyle/>
          <a:p>
            <a:r>
              <a:rPr lang="ru-RU" dirty="0" smtClean="0"/>
              <a:t>Теперь сравню проекции полости Роша в вертикальной и горизонтальной плоскостях системы.</a:t>
            </a:r>
            <a:r>
              <a:rPr lang="ru-RU" dirty="0"/>
              <a:t> </a:t>
            </a:r>
            <a:r>
              <a:rPr lang="ru-RU" dirty="0" smtClean="0"/>
              <a:t>Как видно, их отличие невелико при малых отношениях массы. С ростом отношения массы их отличие только увеличивается, и в пределе соответствует рис. Если представить изображение в пространстве, становится понятно, что область стабильных полярных орбит для главного компонента уже области стабильных орбит в плоскости 2-х компонент. Это приводит к тому, что система стремится находиться в плоскости главного </a:t>
            </a:r>
            <a:r>
              <a:rPr lang="ru-RU" dirty="0" err="1" smtClean="0"/>
              <a:t>сосредочения</a:t>
            </a:r>
            <a:r>
              <a:rPr lang="ru-RU" dirty="0" smtClean="0"/>
              <a:t> массы(нормаль определена моментом импульса системы). Это имеет решающее значение в формировании протопланетных дисков, о чем будет сказано далее.</a:t>
            </a:r>
            <a:endParaRPr lang="ru-RU" dirty="0"/>
          </a:p>
        </p:txBody>
      </p:sp>
      <p:pic>
        <p:nvPicPr>
          <p:cNvPr id="4" name="Рисунок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7408" y="834056"/>
            <a:ext cx="4079777" cy="3059833"/>
          </a:xfrm>
          <a:prstGeom prst="rect">
            <a:avLst/>
          </a:prstGeom>
        </p:spPr>
      </p:pic>
      <p:pic>
        <p:nvPicPr>
          <p:cNvPr id="5" name="Рисунок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79776" y="834057"/>
            <a:ext cx="4095528" cy="3071646"/>
          </a:xfrm>
          <a:prstGeom prst="rect">
            <a:avLst/>
          </a:prstGeom>
        </p:spPr>
      </p:pic>
      <p:pic>
        <p:nvPicPr>
          <p:cNvPr id="6" name="Рисунок 5"/>
          <p:cNvPicPr>
            <a:picLocks noChangeAspect="1"/>
          </p:cNvPicPr>
          <p:nvPr/>
        </p:nvPicPr>
        <p:blipFill rotWithShape="1">
          <a:blip r:embed="rId4">
            <a:extLst>
              <a:ext uri="{28A0092B-C50C-407E-A947-70E740481C1C}">
                <a14:useLocalDpi xmlns:a14="http://schemas.microsoft.com/office/drawing/2010/main" val="0"/>
              </a:ext>
            </a:extLst>
          </a:blip>
          <a:srcRect l="31269" t="7769" r="28643" b="9359"/>
          <a:stretch/>
        </p:blipFill>
        <p:spPr>
          <a:xfrm>
            <a:off x="7831016" y="834057"/>
            <a:ext cx="4016696" cy="4146267"/>
          </a:xfrm>
          <a:prstGeom prst="rect">
            <a:avLst/>
          </a:prstGeom>
        </p:spPr>
      </p:pic>
      <p:sp>
        <p:nvSpPr>
          <p:cNvPr id="7" name="TextBox 6"/>
          <p:cNvSpPr txBox="1"/>
          <p:nvPr/>
        </p:nvSpPr>
        <p:spPr>
          <a:xfrm>
            <a:off x="9335118" y="4941168"/>
            <a:ext cx="1008491" cy="369332"/>
          </a:xfrm>
          <a:prstGeom prst="rect">
            <a:avLst/>
          </a:prstGeom>
          <a:noFill/>
        </p:spPr>
        <p:txBody>
          <a:bodyPr wrap="square" rtlCol="0">
            <a:spAutoFit/>
          </a:bodyPr>
          <a:lstStyle/>
          <a:p>
            <a:r>
              <a:rPr lang="ru-RU" dirty="0" smtClean="0"/>
              <a:t>рисунок</a:t>
            </a:r>
            <a:endParaRPr lang="ru-RU" dirty="0"/>
          </a:p>
        </p:txBody>
      </p:sp>
    </p:spTree>
    <p:extLst>
      <p:ext uri="{BB962C8B-B14F-4D97-AF65-F5344CB8AC3E}">
        <p14:creationId xmlns:p14="http://schemas.microsoft.com/office/powerpoint/2010/main" val="398850252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0" y="0"/>
            <a:ext cx="12192000" cy="980727"/>
          </a:xfrm>
        </p:spPr>
        <p:txBody>
          <a:bodyPr>
            <a:normAutofit/>
          </a:bodyPr>
          <a:lstStyle/>
          <a:p>
            <a:r>
              <a:rPr lang="ru-RU" dirty="0" smtClean="0"/>
              <a:t>Сфера Хилла</a:t>
            </a:r>
            <a:endParaRPr lang="ru-RU" dirty="0"/>
          </a:p>
        </p:txBody>
      </p:sp>
      <p:sp>
        <p:nvSpPr>
          <p:cNvPr id="3" name="Подзаголовок 2"/>
          <p:cNvSpPr>
            <a:spLocks noGrp="1"/>
          </p:cNvSpPr>
          <p:nvPr>
            <p:ph type="subTitle" idx="1"/>
          </p:nvPr>
        </p:nvSpPr>
        <p:spPr>
          <a:xfrm>
            <a:off x="3390123" y="980728"/>
            <a:ext cx="8801877" cy="5877272"/>
          </a:xfrm>
        </p:spPr>
        <p:txBody>
          <a:bodyPr>
            <a:normAutofit fontScale="92500" lnSpcReduction="20000"/>
          </a:bodyPr>
          <a:lstStyle/>
          <a:p>
            <a:pPr algn="l"/>
            <a:r>
              <a:rPr lang="ru-RU" dirty="0" smtClean="0"/>
              <a:t>Для </a:t>
            </a:r>
            <a:r>
              <a:rPr lang="ru-RU" dirty="0"/>
              <a:t>любой заданной энергии третьего объекта (считается, что он имеет пренебрежимо малую массу) в пространстве существует поверхность с нулевой </a:t>
            </a:r>
            <a:r>
              <a:rPr lang="ru-RU" dirty="0" smtClean="0"/>
              <a:t>скоростью, </a:t>
            </a:r>
            <a:r>
              <a:rPr lang="ru-RU" dirty="0"/>
              <a:t>которую нельзя пройти</a:t>
            </a:r>
            <a:r>
              <a:rPr lang="ru-RU" dirty="0" smtClean="0"/>
              <a:t>.</a:t>
            </a:r>
            <a:r>
              <a:rPr lang="ru-RU" dirty="0"/>
              <a:t> Когда энергия мала, поверхность с нулевой скоростью полностью окружает второе тело (меньшее из двух), что означает, что третье тело не может убежать. При более высокой энергии будет один или несколько зазоров или узких мест, через которые третий объект может покинуть второй объект и выйти на орбиту вокруг первого объекта. Если энергия находится как раз на границе между этими двумя случаями, то третий объект не может уйти, но ограничивающая его поверхность нулевой скорости касается большей поверхности нулевой скорости вокруг первого объекта в одной из ближайших точек </a:t>
            </a:r>
            <a:r>
              <a:rPr lang="ru-RU" dirty="0" smtClean="0"/>
              <a:t>Лагранжа</a:t>
            </a:r>
            <a:r>
              <a:rPr lang="en-US" dirty="0"/>
              <a:t>.</a:t>
            </a:r>
            <a:r>
              <a:rPr lang="ru-RU" dirty="0"/>
              <a:t> На противоположной стороне планеты она сближается с другой точкой Лагранжа. </a:t>
            </a:r>
            <a:r>
              <a:rPr lang="ru-RU" dirty="0" smtClean="0"/>
              <a:t>Таким образом для оценки удобно положить, что точка Лагранжа </a:t>
            </a:r>
            <a:r>
              <a:rPr lang="ru-RU" dirty="0"/>
              <a:t>L</a:t>
            </a:r>
            <a:r>
              <a:rPr lang="ru-RU" baseline="-25000" dirty="0"/>
              <a:t>1</a:t>
            </a:r>
            <a:r>
              <a:rPr lang="en-US" dirty="0" smtClean="0"/>
              <a:t> </a:t>
            </a:r>
            <a:r>
              <a:rPr lang="ru-RU" dirty="0" smtClean="0"/>
              <a:t>лежит на сфере Хилла, тем самым определяя её радиус.</a:t>
            </a:r>
          </a:p>
          <a:p>
            <a:pPr algn="l"/>
            <a:r>
              <a:rPr lang="ru-RU" dirty="0" smtClean="0"/>
              <a:t>Понятия сферы Хилла и полости Роша довольно похожи, но при этом у них разные области применения. Сфера Хилла используется для анализа стабильности классических орбит, а полость Роша – для описания траекторий вещества и тел при выходе их на границы Полости. Тем не менее, для проведения оценочных расчетов эти понятия взаимозаменяемые, причем обычно полость Роша удобно представлять Сферой. То есть сферу Хилла можно считать возможной аппроксимации полости Роша.</a:t>
            </a:r>
          </a:p>
        </p:txBody>
      </p:sp>
      <p:pic>
        <p:nvPicPr>
          <p:cNvPr id="1028" name="Picture 4" descr="Hill sphere - Wikipedi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980727"/>
            <a:ext cx="3390123" cy="50851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625658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0" y="1"/>
            <a:ext cx="12192000" cy="1556791"/>
          </a:xfrm>
        </p:spPr>
        <p:txBody>
          <a:bodyPr>
            <a:normAutofit fontScale="90000"/>
          </a:bodyPr>
          <a:lstStyle/>
          <a:p>
            <a:r>
              <a:rPr lang="ru-RU" dirty="0" smtClean="0"/>
              <a:t>Анализ орбит при помощи полости Роша и сферы Хилла</a:t>
            </a:r>
            <a:endParaRPr lang="ru-RU" dirty="0"/>
          </a:p>
        </p:txBody>
      </p:sp>
      <p:sp>
        <p:nvSpPr>
          <p:cNvPr id="3" name="Подзаголовок 2"/>
          <p:cNvSpPr>
            <a:spLocks noGrp="1"/>
          </p:cNvSpPr>
          <p:nvPr>
            <p:ph type="subTitle" idx="1"/>
          </p:nvPr>
        </p:nvSpPr>
        <p:spPr>
          <a:xfrm>
            <a:off x="0" y="1556792"/>
            <a:ext cx="12192000" cy="5301207"/>
          </a:xfrm>
        </p:spPr>
        <p:txBody>
          <a:bodyPr>
            <a:normAutofit fontScale="77500" lnSpcReduction="20000"/>
          </a:bodyPr>
          <a:lstStyle/>
          <a:p>
            <a:r>
              <a:rPr lang="ru-RU" dirty="0"/>
              <a:t>Сфера Хилла является лишь приближением, и другие силы (</a:t>
            </a:r>
            <a:r>
              <a:rPr lang="ru-RU" dirty="0" smtClean="0"/>
              <a:t>например</a:t>
            </a:r>
            <a:r>
              <a:rPr lang="ru-RU" dirty="0"/>
              <a:t> радиационное </a:t>
            </a:r>
            <a:r>
              <a:rPr lang="ru-RU" dirty="0" smtClean="0"/>
              <a:t>давление или эффект </a:t>
            </a:r>
            <a:r>
              <a:rPr lang="ru-RU" dirty="0" err="1" smtClean="0"/>
              <a:t>Ярковского</a:t>
            </a:r>
            <a:r>
              <a:rPr lang="ru-RU" dirty="0" smtClean="0"/>
              <a:t>) </a:t>
            </a:r>
            <a:r>
              <a:rPr lang="ru-RU" dirty="0"/>
              <a:t>могут в конечном итоге вывести объект из сферы. </a:t>
            </a:r>
            <a:r>
              <a:rPr lang="ru-RU" dirty="0" smtClean="0"/>
              <a:t>Тело также должно </a:t>
            </a:r>
            <a:r>
              <a:rPr lang="ru-RU" dirty="0"/>
              <a:t>иметь достаточно малую массу, чтобы не создавать дополнительных сложностей из-за собственной гравитации. Подробные численные расчеты показывают, </a:t>
            </a:r>
            <a:r>
              <a:rPr lang="ru-RU" dirty="0" smtClean="0"/>
              <a:t>что не все </a:t>
            </a:r>
            <a:r>
              <a:rPr lang="ru-RU" dirty="0"/>
              <a:t>орбиты на сфере Хилла или </a:t>
            </a:r>
            <a:r>
              <a:rPr lang="ru-RU" dirty="0" smtClean="0"/>
              <a:t>внутри нее являются </a:t>
            </a:r>
            <a:r>
              <a:rPr lang="ru-RU" dirty="0"/>
              <a:t>стабильными в долгосрочной перспективе; оказывается, что стабильные спутниковые орбиты существуют только </a:t>
            </a:r>
            <a:r>
              <a:rPr lang="ru-RU" dirty="0" smtClean="0"/>
              <a:t>внутри 1/2 - </a:t>
            </a:r>
            <a:r>
              <a:rPr lang="ru-RU" dirty="0"/>
              <a:t>1/3 </a:t>
            </a:r>
            <a:r>
              <a:rPr lang="ru-RU" dirty="0" smtClean="0"/>
              <a:t>радиуса </a:t>
            </a:r>
            <a:r>
              <a:rPr lang="ru-RU" dirty="0"/>
              <a:t>Хилла. </a:t>
            </a:r>
            <a:r>
              <a:rPr lang="ru-RU" dirty="0" smtClean="0"/>
              <a:t>При этом область устойчивости ретроградных орбит(с обратным вращением) больше, чем рассмотренная для прямых орбит.</a:t>
            </a:r>
            <a:r>
              <a:rPr lang="ru-RU" dirty="0"/>
              <a:t> </a:t>
            </a:r>
            <a:r>
              <a:rPr lang="ru-RU" dirty="0" smtClean="0"/>
              <a:t>Возможно это </a:t>
            </a:r>
            <a:r>
              <a:rPr lang="ru-RU" dirty="0"/>
              <a:t>объясняет преобладание ретроградных </a:t>
            </a:r>
            <a:r>
              <a:rPr lang="ru-RU" dirty="0" smtClean="0"/>
              <a:t>спутников над прямыми </a:t>
            </a:r>
            <a:r>
              <a:rPr lang="ru-RU" dirty="0"/>
              <a:t>вокруг </a:t>
            </a:r>
            <a:r>
              <a:rPr lang="ru-RU" dirty="0" smtClean="0"/>
              <a:t>Юпитера.</a:t>
            </a:r>
          </a:p>
          <a:p>
            <a:r>
              <a:rPr lang="ru-RU" dirty="0" smtClean="0"/>
              <a:t>Радиус Хилла может быть меньше размеров самого объекта, что делает в принципе невозможным существование спутников вокруг этого тела.</a:t>
            </a:r>
            <a:r>
              <a:rPr lang="ru-RU" dirty="0"/>
              <a:t> Например, </a:t>
            </a:r>
            <a:r>
              <a:rPr lang="ru-RU" dirty="0" smtClean="0"/>
              <a:t>космонавт </a:t>
            </a:r>
            <a:r>
              <a:rPr lang="ru-RU" dirty="0"/>
              <a:t>не </a:t>
            </a:r>
            <a:r>
              <a:rPr lang="ru-RU" dirty="0" smtClean="0"/>
              <a:t>может </a:t>
            </a:r>
            <a:r>
              <a:rPr lang="ru-RU" dirty="0"/>
              <a:t>облететь </a:t>
            </a:r>
            <a:r>
              <a:rPr lang="ru-RU" dirty="0" smtClean="0"/>
              <a:t>МКС за счет её гравитации, потому что станция имеет </a:t>
            </a:r>
            <a:r>
              <a:rPr lang="ru-RU" dirty="0"/>
              <a:t>сферу Хилла всего </a:t>
            </a:r>
            <a:r>
              <a:rPr lang="en-US" dirty="0" smtClean="0"/>
              <a:t>2 </a:t>
            </a:r>
            <a:r>
              <a:rPr lang="ru-RU" dirty="0" smtClean="0"/>
              <a:t>метра </a:t>
            </a:r>
            <a:r>
              <a:rPr lang="ru-RU" dirty="0"/>
              <a:t>в радиусе, что намного меньше, чем </a:t>
            </a:r>
            <a:r>
              <a:rPr lang="ru-RU" dirty="0" smtClean="0"/>
              <a:t>характерный размер МКС.</a:t>
            </a:r>
            <a:r>
              <a:rPr lang="ru-RU" dirty="0"/>
              <a:t> Сфера такого размера и массы </a:t>
            </a:r>
            <a:r>
              <a:rPr lang="ru-RU" dirty="0" smtClean="0"/>
              <a:t>должна иметь хотя-бы плотности ртути, чтобы помещаться в свою сферу Хилла. </a:t>
            </a:r>
          </a:p>
          <a:p>
            <a:r>
              <a:rPr lang="ru-RU" dirty="0" smtClean="0"/>
              <a:t>В </a:t>
            </a:r>
            <a:r>
              <a:rPr lang="ru-RU" dirty="0"/>
              <a:t>пределах Солнечной системы планета с самым большим радиусом Хилла — </a:t>
            </a:r>
            <a:r>
              <a:rPr lang="ru-RU" dirty="0" smtClean="0"/>
              <a:t>Нептун</a:t>
            </a:r>
            <a:r>
              <a:rPr lang="en-US" dirty="0"/>
              <a:t>;</a:t>
            </a:r>
            <a:r>
              <a:rPr lang="ru-RU" dirty="0" smtClean="0"/>
              <a:t> 0,78 </a:t>
            </a:r>
            <a:r>
              <a:rPr lang="ru-RU" dirty="0"/>
              <a:t>а.е.; его большое расстояние от Солнца вполне компенсирует его небольшую массу по сравнению с </a:t>
            </a:r>
            <a:r>
              <a:rPr lang="ru-RU" dirty="0" smtClean="0"/>
              <a:t>Юпитером, радиус Сферы у которого - 0,34 а.е.</a:t>
            </a:r>
          </a:p>
          <a:p>
            <a:r>
              <a:rPr lang="ru-RU" dirty="0" smtClean="0"/>
              <a:t>Как показало моделирование, высота вертикальной границы полости Роша для точечного тела приблизительно в 1.5 раза меньше длины границы в плоскости системы. Это позволяет на качественном уровне объяснить причины возникновения протопланетного диска. Изначально облако вокруг формирующейся звезды имеет сферическую форму, и при этом определенный момент импульса. Плоскость, перпендикулярная моменту импульса и проходящая через звезду будет дальнейшей плоскостью системы. Вещество, орбита которого перпендикулярна этой плоскости, оказывается вне полости Роша для вещества из плоскости. Со временем оно переходит на более стабильные орбиты вблизи плоскости системы, что только ускоряет формирование протопланетного диска.</a:t>
            </a:r>
          </a:p>
          <a:p>
            <a:endParaRPr lang="ru-RU" dirty="0" smtClean="0"/>
          </a:p>
        </p:txBody>
      </p:sp>
    </p:spTree>
    <p:extLst>
      <p:ext uri="{BB962C8B-B14F-4D97-AF65-F5344CB8AC3E}">
        <p14:creationId xmlns:p14="http://schemas.microsoft.com/office/powerpoint/2010/main" val="780220744"/>
      </p:ext>
    </p:extLst>
  </p:cSld>
  <p:clrMapOvr>
    <a:masterClrMapping/>
  </p:clrMapOvr>
  <p:timing>
    <p:tnLst>
      <p:par>
        <p:cTn id="1" dur="indefinite" restart="never" nodeType="tmRoot"/>
      </p:par>
    </p:tnLst>
  </p:timing>
</p:sld>
</file>

<file path=ppt/theme/theme1.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17956</TotalTime>
  <Words>570</Words>
  <Application>Microsoft Office PowerPoint</Application>
  <PresentationFormat>Широкоэкранный</PresentationFormat>
  <Paragraphs>69</Paragraphs>
  <Slides>11</Slides>
  <Notes>0</Notes>
  <HiddenSlides>0</HiddenSlides>
  <MMClips>0</MMClips>
  <ScaleCrop>false</ScaleCrop>
  <HeadingPairs>
    <vt:vector size="6" baseType="variant">
      <vt:variant>
        <vt:lpstr>Использованные шрифты</vt:lpstr>
      </vt:variant>
      <vt:variant>
        <vt:i4>3</vt:i4>
      </vt:variant>
      <vt:variant>
        <vt:lpstr>Тема</vt:lpstr>
      </vt:variant>
      <vt:variant>
        <vt:i4>1</vt:i4>
      </vt:variant>
      <vt:variant>
        <vt:lpstr>Заголовки слайдов</vt:lpstr>
      </vt:variant>
      <vt:variant>
        <vt:i4>11</vt:i4>
      </vt:variant>
    </vt:vector>
  </HeadingPairs>
  <TitlesOfParts>
    <vt:vector size="15" baseType="lpstr">
      <vt:lpstr>Arial</vt:lpstr>
      <vt:lpstr>Calibri</vt:lpstr>
      <vt:lpstr>Calibri Light</vt:lpstr>
      <vt:lpstr>Тема Office</vt:lpstr>
      <vt:lpstr>Вопрос по выбору Полость Роша</vt:lpstr>
      <vt:lpstr>Введение</vt:lpstr>
      <vt:lpstr>Точки Лагранжа</vt:lpstr>
      <vt:lpstr>Полость Роша</vt:lpstr>
      <vt:lpstr>Геометрия</vt:lpstr>
      <vt:lpstr>Моделирование, закономерности</vt:lpstr>
      <vt:lpstr>Моделирование, закономерности II</vt:lpstr>
      <vt:lpstr>Сфера Хилла</vt:lpstr>
      <vt:lpstr>Анализ орбит при помощи полости Роша и сферы Хилла</vt:lpstr>
      <vt:lpstr>Полость Роша в двойных звездных системах</vt:lpstr>
      <vt:lpstr>Источники</vt:lpstr>
    </vt:vector>
  </TitlesOfParts>
  <Company>SPecialiST RePack</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1)Введение</dc:title>
  <dc:creator>Учетная запись Майкрософт</dc:creator>
  <cp:lastModifiedBy>Учетная запись Майкрософт</cp:lastModifiedBy>
  <cp:revision>92</cp:revision>
  <dcterms:created xsi:type="dcterms:W3CDTF">2022-12-08T19:21:44Z</dcterms:created>
  <dcterms:modified xsi:type="dcterms:W3CDTF">2023-01-14T05:41:47Z</dcterms:modified>
</cp:coreProperties>
</file>